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6" d="100"/>
          <a:sy n="66" d="100"/>
        </p:scale>
        <p:origin x="1536"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78027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6456931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4jelo/testrepo/blob/main/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4jelo/testrepo/blob/main/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4jelo/testrepo/blob/main/4.SQL%20Notebook%20for%20Peer%20Assignment.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m4jelo/testrepo/blob/main/6.Launch%20Sites%20Locations%20Analysis%20with%20Folium.ipynb"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4jelo/testrepo/blob/main/7.Build%20a%20Dashboard%20Application%20with%20Plotl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www.coursera.org/learn/applied-data-science-capstone/home/welcome"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4jelo/testrepo/blob/main/1.Collecting%20the%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4jelo/testrepo/blob/main/2.Web%20scraping%20Falcon%209%20and%20Falcon%20Heavy%20Launches%20Records%20from%20Wikipedi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Mohammad Aljelo</a:t>
            </a:r>
          </a:p>
          <a:p>
            <a:r>
              <a:rPr lang="en-US" dirty="0">
                <a:solidFill>
                  <a:schemeClr val="bg2"/>
                </a:solidFill>
                <a:latin typeface="Abadi" panose="020B0604020104020204" pitchFamily="34" charset="0"/>
                <a:ea typeface="SF Pro" pitchFamily="2" charset="0"/>
                <a:cs typeface="SF Pro" pitchFamily="2" charset="0"/>
              </a:rPr>
              <a:t>29 </a:t>
            </a:r>
            <a:r>
              <a:rPr lang="en-GB" dirty="0">
                <a:solidFill>
                  <a:schemeClr val="bg2"/>
                </a:solidFill>
                <a:latin typeface="Abadi" panose="020B0604020104020204" pitchFamily="34" charset="0"/>
                <a:ea typeface="SF Pro" pitchFamily="2" charset="0"/>
                <a:cs typeface="SF Pro" pitchFamily="2" charset="0"/>
              </a:rPr>
              <a:t>September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Text Placeholder 2">
            <a:extLst>
              <a:ext uri="{FF2B5EF4-FFF2-40B4-BE49-F238E27FC236}">
                <a16:creationId xmlns:a16="http://schemas.microsoft.com/office/drawing/2014/main" id="{4AFAA92A-F74E-AEF9-A46A-CCFAEB333B7A}"/>
              </a:ext>
            </a:extLst>
          </p:cNvPr>
          <p:cNvSpPr txBox="1">
            <a:spLocks/>
          </p:cNvSpPr>
          <p:nvPr/>
        </p:nvSpPr>
        <p:spPr>
          <a:xfrm>
            <a:off x="283030" y="1467963"/>
            <a:ext cx="5597067" cy="2864551"/>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This data wrangling process involves loading and preparing the dataset, performing exploratory data analysis, calculating statistics for launches, orbits, and mission outcomes, creating a landing outcome label, calculating the success rate, and finally exporting the processed data for further analysis.</a:t>
            </a:r>
            <a:endParaRPr lang="tr-TR" sz="1800" dirty="0"/>
          </a:p>
          <a:p>
            <a:pPr marL="0" indent="0">
              <a:buFont typeface="Arial" panose="020B0604020202020204" pitchFamily="34" charset="0"/>
              <a:buNone/>
            </a:pPr>
            <a:endParaRPr lang="tr-TR" sz="1800" dirty="0"/>
          </a:p>
          <a:p>
            <a:pPr marL="0" indent="0">
              <a:buFont typeface="Arial" panose="020B0604020202020204" pitchFamily="34" charset="0"/>
              <a:buNone/>
            </a:pPr>
            <a:r>
              <a:rPr lang="en-GB" sz="1800" dirty="0"/>
              <a:t>Now, let's proceed with the flowchart illustrating the Data wrangling</a:t>
            </a:r>
            <a:r>
              <a:rPr lang="tr-TR" sz="1800" dirty="0"/>
              <a:t> </a:t>
            </a:r>
            <a:r>
              <a:rPr lang="en-GB" sz="1800" dirty="0"/>
              <a:t>process.</a:t>
            </a:r>
            <a:endParaRPr lang="tr-TR" sz="1800" dirty="0"/>
          </a:p>
          <a:p>
            <a:pPr marL="0" indent="0">
              <a:buFont typeface="Arial" panose="020B0604020202020204" pitchFamily="34" charset="0"/>
              <a:buNone/>
            </a:pPr>
            <a:endParaRPr lang="tr-TR" sz="1800" dirty="0"/>
          </a:p>
          <a:p>
            <a:pPr marL="0" indent="0">
              <a:buFont typeface="Arial" panose="020B0604020202020204" pitchFamily="34" charset="0"/>
              <a:buNone/>
            </a:pPr>
            <a:endParaRPr lang="en-US" sz="1800" dirty="0"/>
          </a:p>
        </p:txBody>
      </p:sp>
      <p:sp>
        <p:nvSpPr>
          <p:cNvPr id="6" name="Text Placeholder 2">
            <a:extLst>
              <a:ext uri="{FF2B5EF4-FFF2-40B4-BE49-F238E27FC236}">
                <a16:creationId xmlns:a16="http://schemas.microsoft.com/office/drawing/2014/main" id="{87010F18-D3B6-DA4D-4D89-7EB9CD799443}"/>
              </a:ext>
            </a:extLst>
          </p:cNvPr>
          <p:cNvSpPr txBox="1">
            <a:spLocks/>
          </p:cNvSpPr>
          <p:nvPr/>
        </p:nvSpPr>
        <p:spPr>
          <a:xfrm>
            <a:off x="5880097" y="1467963"/>
            <a:ext cx="6183084" cy="515982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en-GB" sz="1400" b="1" i="0" dirty="0">
                <a:solidFill>
                  <a:srgbClr val="374151"/>
                </a:solidFill>
                <a:effectLst/>
                <a:latin typeface="Söhne"/>
              </a:rPr>
              <a:t>Data Wrangling Process:</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Import libraries and load the dataset.</a:t>
            </a:r>
          </a:p>
          <a:p>
            <a:pPr algn="l">
              <a:buFont typeface="Arial" panose="020B0604020202020204" pitchFamily="34" charset="0"/>
              <a:buChar char="•"/>
            </a:pPr>
            <a:r>
              <a:rPr lang="en-GB" sz="1400" b="0" i="0" dirty="0">
                <a:solidFill>
                  <a:srgbClr val="374151"/>
                </a:solidFill>
                <a:effectLst/>
                <a:latin typeface="Söhne"/>
              </a:rPr>
              <a:t>Handle missing values and review data types.</a:t>
            </a:r>
          </a:p>
          <a:p>
            <a:pPr marL="0" indent="0" algn="l">
              <a:buNone/>
            </a:pPr>
            <a:r>
              <a:rPr lang="en-GB" sz="1400" b="1" i="0" dirty="0">
                <a:solidFill>
                  <a:srgbClr val="374151"/>
                </a:solidFill>
                <a:effectLst/>
                <a:latin typeface="Söhne"/>
              </a:rPr>
              <a:t>Launch Site Analysis:</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Calculate the number of launches from each site.</a:t>
            </a:r>
          </a:p>
          <a:p>
            <a:pPr marL="0" indent="0" algn="l">
              <a:buNone/>
            </a:pPr>
            <a:r>
              <a:rPr lang="en-GB" sz="1400" b="1" i="0" dirty="0">
                <a:solidFill>
                  <a:srgbClr val="374151"/>
                </a:solidFill>
                <a:effectLst/>
                <a:latin typeface="Söhne"/>
              </a:rPr>
              <a:t>Orbit Analysis:</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Calculate the number of launches for each orbit type.</a:t>
            </a:r>
          </a:p>
          <a:p>
            <a:pPr marL="0" indent="0" algn="l">
              <a:buNone/>
            </a:pPr>
            <a:r>
              <a:rPr lang="en-GB" sz="1400" b="1" i="0" dirty="0">
                <a:solidFill>
                  <a:srgbClr val="374151"/>
                </a:solidFill>
                <a:effectLst/>
                <a:latin typeface="Söhne"/>
              </a:rPr>
              <a:t>Mission Outcome Analysis:</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Calculate the number of mission outcomes for different types.</a:t>
            </a:r>
          </a:p>
          <a:p>
            <a:pPr marL="0" indent="0" algn="l">
              <a:buNone/>
            </a:pPr>
            <a:r>
              <a:rPr lang="en-GB" sz="1400" b="1" i="0" dirty="0">
                <a:solidFill>
                  <a:srgbClr val="374151"/>
                </a:solidFill>
                <a:effectLst/>
                <a:latin typeface="Söhne"/>
              </a:rPr>
              <a:t>Create Landing Outcome Label:</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Assign 1 for successful landings and 0 for unsuccessful ones.</a:t>
            </a:r>
          </a:p>
          <a:p>
            <a:pPr marL="0" indent="0" algn="l">
              <a:buNone/>
            </a:pPr>
            <a:r>
              <a:rPr lang="en-GB" sz="1400" b="1" i="0" dirty="0">
                <a:solidFill>
                  <a:srgbClr val="374151"/>
                </a:solidFill>
                <a:effectLst/>
                <a:latin typeface="Söhne"/>
              </a:rPr>
              <a:t>Calculate Success Rate:</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Find the success rate of Falcon 9 first stage landings.</a:t>
            </a:r>
          </a:p>
          <a:p>
            <a:pPr marL="0" indent="0" algn="l">
              <a:buNone/>
            </a:pPr>
            <a:r>
              <a:rPr lang="en-GB" sz="1400" b="1" i="0" dirty="0">
                <a:solidFill>
                  <a:srgbClr val="374151"/>
                </a:solidFill>
                <a:effectLst/>
                <a:latin typeface="Söhne"/>
              </a:rPr>
              <a:t>Export Processed Data:</a:t>
            </a:r>
            <a:endParaRPr lang="en-GB" sz="1400" b="0" i="0" dirty="0">
              <a:solidFill>
                <a:srgbClr val="374151"/>
              </a:solidFill>
              <a:effectLst/>
              <a:latin typeface="Söhne"/>
            </a:endParaRPr>
          </a:p>
          <a:p>
            <a:pPr algn="l">
              <a:buFont typeface="Arial" panose="020B0604020202020204" pitchFamily="34" charset="0"/>
              <a:buChar char="•"/>
            </a:pPr>
            <a:r>
              <a:rPr lang="en-GB" sz="1400" b="0" i="0" dirty="0">
                <a:solidFill>
                  <a:srgbClr val="374151"/>
                </a:solidFill>
                <a:effectLst/>
                <a:latin typeface="Söhne"/>
              </a:rPr>
              <a:t>Save the processed data, including the landing class, to a CSV file.</a:t>
            </a:r>
          </a:p>
          <a:p>
            <a:pPr marL="0" indent="0">
              <a:buFont typeface="Arial" panose="020B0604020202020204" pitchFamily="34" charset="0"/>
              <a:buNone/>
            </a:pPr>
            <a:endParaRPr lang="en-US" sz="1000" dirty="0"/>
          </a:p>
        </p:txBody>
      </p:sp>
      <p:sp>
        <p:nvSpPr>
          <p:cNvPr id="9" name="TextBox 8">
            <a:extLst>
              <a:ext uri="{FF2B5EF4-FFF2-40B4-BE49-F238E27FC236}">
                <a16:creationId xmlns:a16="http://schemas.microsoft.com/office/drawing/2014/main" id="{0B664CF8-BFFC-9661-30EA-E7296495910C}"/>
              </a:ext>
            </a:extLst>
          </p:cNvPr>
          <p:cNvSpPr txBox="1"/>
          <p:nvPr/>
        </p:nvSpPr>
        <p:spPr>
          <a:xfrm>
            <a:off x="402773" y="5020705"/>
            <a:ext cx="3897086"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3"/>
              </a:rPr>
              <a:t>Data wrangling</a:t>
            </a:r>
            <a:endParaRPr lang="en-GB" b="1"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8496" y="1489755"/>
            <a:ext cx="10899476" cy="4268788"/>
          </a:xfrm>
          <a:prstGeom prst="rect">
            <a:avLst/>
          </a:prstGeom>
        </p:spPr>
        <p:txBody>
          <a:bodyPr lIns="91440" tIns="45720" rIns="91440" bIns="45720" anchor="t"/>
          <a:lstStyle/>
          <a:p>
            <a:pPr algn="l">
              <a:buFont typeface="+mj-lt"/>
              <a:buAutoNum type="arabicPeriod"/>
            </a:pPr>
            <a:r>
              <a:rPr lang="en-GB" sz="2000" b="1" i="0" dirty="0" err="1">
                <a:solidFill>
                  <a:srgbClr val="374151"/>
                </a:solidFill>
                <a:effectLst/>
                <a:latin typeface="Söhne"/>
              </a:rPr>
              <a:t>FlightNumber</a:t>
            </a:r>
            <a:r>
              <a:rPr lang="en-GB" sz="2000" b="1" i="0" dirty="0">
                <a:solidFill>
                  <a:srgbClr val="374151"/>
                </a:solidFill>
                <a:effectLst/>
                <a:latin typeface="Söhne"/>
              </a:rPr>
              <a:t> vs. </a:t>
            </a:r>
            <a:r>
              <a:rPr lang="en-GB" sz="2000" b="1" i="0" dirty="0" err="1">
                <a:solidFill>
                  <a:srgbClr val="374151"/>
                </a:solidFill>
                <a:effectLst/>
                <a:latin typeface="Söhne"/>
              </a:rPr>
              <a:t>PayloadMass</a:t>
            </a:r>
            <a:r>
              <a:rPr lang="en-GB" sz="2000" b="1" i="0" dirty="0">
                <a:solidFill>
                  <a:srgbClr val="374151"/>
                </a:solidFill>
                <a:effectLst/>
                <a:latin typeface="Söhne"/>
              </a:rPr>
              <a:t> (</a:t>
            </a:r>
            <a:r>
              <a:rPr lang="en-GB" sz="2000" b="1" i="0" dirty="0" err="1">
                <a:solidFill>
                  <a:srgbClr val="374151"/>
                </a:solidFill>
                <a:effectLst/>
                <a:latin typeface="Söhne"/>
              </a:rPr>
              <a:t>Catplot</a:t>
            </a:r>
            <a:r>
              <a:rPr lang="en-GB" sz="2000" b="1" i="0" dirty="0">
                <a:solidFill>
                  <a:srgbClr val="374151"/>
                </a:solidFill>
                <a:effectLst/>
                <a:latin typeface="Söhne"/>
              </a:rPr>
              <a:t>): </a:t>
            </a:r>
            <a:r>
              <a:rPr lang="en-GB" sz="2000" b="0" i="0" dirty="0">
                <a:solidFill>
                  <a:srgbClr val="374151"/>
                </a:solidFill>
                <a:effectLst/>
                <a:latin typeface="Söhne"/>
              </a:rPr>
              <a:t>Visualizes the impact of flight number and payload mass on launch success.</a:t>
            </a:r>
          </a:p>
          <a:p>
            <a:pPr algn="l">
              <a:buFont typeface="+mj-lt"/>
              <a:buAutoNum type="arabicPeriod"/>
            </a:pPr>
            <a:r>
              <a:rPr lang="en-GB" sz="2000" b="1" i="0" dirty="0">
                <a:solidFill>
                  <a:srgbClr val="374151"/>
                </a:solidFill>
                <a:effectLst/>
                <a:latin typeface="Söhne"/>
              </a:rPr>
              <a:t>Launch Site vs. </a:t>
            </a:r>
            <a:r>
              <a:rPr lang="en-GB" sz="2000" b="1" i="0" dirty="0" err="1">
                <a:solidFill>
                  <a:srgbClr val="374151"/>
                </a:solidFill>
                <a:effectLst/>
                <a:latin typeface="Söhne"/>
              </a:rPr>
              <a:t>FlightNumber</a:t>
            </a:r>
            <a:r>
              <a:rPr lang="en-GB" sz="2000" b="1" i="0" dirty="0">
                <a:solidFill>
                  <a:srgbClr val="374151"/>
                </a:solidFill>
                <a:effectLst/>
                <a:latin typeface="Söhne"/>
              </a:rPr>
              <a:t> (</a:t>
            </a:r>
            <a:r>
              <a:rPr lang="en-GB" sz="2000" b="1" i="0" dirty="0" err="1">
                <a:solidFill>
                  <a:srgbClr val="374151"/>
                </a:solidFill>
                <a:effectLst/>
                <a:latin typeface="Söhne"/>
              </a:rPr>
              <a:t>Relplot</a:t>
            </a:r>
            <a:r>
              <a:rPr lang="en-GB" sz="2000" b="1" i="0" dirty="0">
                <a:solidFill>
                  <a:srgbClr val="374151"/>
                </a:solidFill>
                <a:effectLst/>
                <a:latin typeface="Söhne"/>
              </a:rPr>
              <a:t> and </a:t>
            </a:r>
            <a:r>
              <a:rPr lang="en-GB" sz="2000" b="1" i="0" dirty="0" err="1">
                <a:solidFill>
                  <a:srgbClr val="374151"/>
                </a:solidFill>
                <a:effectLst/>
                <a:latin typeface="Söhne"/>
              </a:rPr>
              <a:t>Catplot</a:t>
            </a:r>
            <a:r>
              <a:rPr lang="en-GB" sz="2000" b="1" i="0" dirty="0">
                <a:solidFill>
                  <a:srgbClr val="374151"/>
                </a:solidFill>
                <a:effectLst/>
                <a:latin typeface="Söhne"/>
              </a:rPr>
              <a:t>)</a:t>
            </a:r>
            <a:r>
              <a:rPr lang="en-GB" sz="2000" b="0" i="0" dirty="0">
                <a:solidFill>
                  <a:srgbClr val="374151"/>
                </a:solidFill>
                <a:effectLst/>
                <a:latin typeface="Söhne"/>
              </a:rPr>
              <a:t>: Identifies launch site preferences over time and their effect on success rates.</a:t>
            </a:r>
          </a:p>
          <a:p>
            <a:pPr algn="l">
              <a:buFont typeface="+mj-lt"/>
              <a:buAutoNum type="arabicPeriod"/>
            </a:pPr>
            <a:r>
              <a:rPr lang="en-GB" sz="2000" b="1" i="0" dirty="0" err="1">
                <a:solidFill>
                  <a:srgbClr val="374151"/>
                </a:solidFill>
                <a:effectLst/>
                <a:latin typeface="Söhne"/>
              </a:rPr>
              <a:t>PayloadMass</a:t>
            </a:r>
            <a:r>
              <a:rPr lang="en-GB" sz="2000" b="1" i="0" dirty="0">
                <a:solidFill>
                  <a:srgbClr val="374151"/>
                </a:solidFill>
                <a:effectLst/>
                <a:latin typeface="Söhne"/>
              </a:rPr>
              <a:t> vs. Launch Site (</a:t>
            </a:r>
            <a:r>
              <a:rPr lang="en-GB" sz="2000" b="1" i="0" dirty="0" err="1">
                <a:solidFill>
                  <a:srgbClr val="374151"/>
                </a:solidFill>
                <a:effectLst/>
                <a:latin typeface="Söhne"/>
              </a:rPr>
              <a:t>Relplot</a:t>
            </a:r>
            <a:r>
              <a:rPr lang="en-GB" sz="2000" b="1" i="0" dirty="0">
                <a:solidFill>
                  <a:srgbClr val="374151"/>
                </a:solidFill>
                <a:effectLst/>
                <a:latin typeface="Söhne"/>
              </a:rPr>
              <a:t> and </a:t>
            </a:r>
            <a:r>
              <a:rPr lang="en-GB" sz="2000" b="1" i="0" dirty="0" err="1">
                <a:solidFill>
                  <a:srgbClr val="374151"/>
                </a:solidFill>
                <a:effectLst/>
                <a:latin typeface="Söhne"/>
              </a:rPr>
              <a:t>Catplot</a:t>
            </a:r>
            <a:r>
              <a:rPr lang="en-GB" sz="2000" b="1" i="0" dirty="0">
                <a:solidFill>
                  <a:srgbClr val="374151"/>
                </a:solidFill>
                <a:effectLst/>
                <a:latin typeface="Söhne"/>
              </a:rPr>
              <a:t>): </a:t>
            </a:r>
            <a:r>
              <a:rPr lang="en-GB" sz="2000" b="0" i="0" dirty="0">
                <a:solidFill>
                  <a:srgbClr val="374151"/>
                </a:solidFill>
                <a:effectLst/>
                <a:latin typeface="Söhne"/>
              </a:rPr>
              <a:t>Examines the relationship between launch sites and payload mass.</a:t>
            </a:r>
          </a:p>
          <a:p>
            <a:pPr algn="l">
              <a:buFont typeface="+mj-lt"/>
              <a:buAutoNum type="arabicPeriod"/>
            </a:pPr>
            <a:r>
              <a:rPr lang="en-GB" sz="2000" b="1" i="0" dirty="0">
                <a:solidFill>
                  <a:srgbClr val="374151"/>
                </a:solidFill>
                <a:effectLst/>
                <a:latin typeface="Söhne"/>
              </a:rPr>
              <a:t>Success Rate vs. Orbit Type (</a:t>
            </a:r>
            <a:r>
              <a:rPr lang="en-GB" sz="2000" b="1" i="0" dirty="0" err="1">
                <a:solidFill>
                  <a:srgbClr val="374151"/>
                </a:solidFill>
                <a:effectLst/>
                <a:latin typeface="Söhne"/>
              </a:rPr>
              <a:t>Catplot</a:t>
            </a:r>
            <a:r>
              <a:rPr lang="en-GB" sz="2000" b="1" i="0" dirty="0">
                <a:solidFill>
                  <a:srgbClr val="374151"/>
                </a:solidFill>
                <a:effectLst/>
                <a:latin typeface="Söhne"/>
              </a:rPr>
              <a:t> - Bar chart): </a:t>
            </a:r>
            <a:r>
              <a:rPr lang="en-GB" sz="2000" b="0" i="0" dirty="0">
                <a:solidFill>
                  <a:srgbClr val="374151"/>
                </a:solidFill>
                <a:effectLst/>
                <a:latin typeface="Söhne"/>
              </a:rPr>
              <a:t>Reveals success rates for different orbit types.</a:t>
            </a:r>
          </a:p>
          <a:p>
            <a:pPr algn="l">
              <a:buFont typeface="+mj-lt"/>
              <a:buAutoNum type="arabicPeriod"/>
            </a:pPr>
            <a:r>
              <a:rPr lang="en-GB" sz="2000" b="1" i="0" dirty="0" err="1">
                <a:solidFill>
                  <a:srgbClr val="374151"/>
                </a:solidFill>
                <a:effectLst/>
                <a:latin typeface="Söhne"/>
              </a:rPr>
              <a:t>FlightNumber</a:t>
            </a:r>
            <a:r>
              <a:rPr lang="en-GB" sz="2000" b="1" i="0" dirty="0">
                <a:solidFill>
                  <a:srgbClr val="374151"/>
                </a:solidFill>
                <a:effectLst/>
                <a:latin typeface="Söhne"/>
              </a:rPr>
              <a:t> vs. Orbit Type (</a:t>
            </a:r>
            <a:r>
              <a:rPr lang="en-GB" sz="2000" b="1" i="0" dirty="0" err="1">
                <a:solidFill>
                  <a:srgbClr val="374151"/>
                </a:solidFill>
                <a:effectLst/>
                <a:latin typeface="Söhne"/>
              </a:rPr>
              <a:t>Lineplot</a:t>
            </a:r>
            <a:r>
              <a:rPr lang="en-GB" sz="2000" b="1" i="0" dirty="0">
                <a:solidFill>
                  <a:srgbClr val="374151"/>
                </a:solidFill>
                <a:effectLst/>
                <a:latin typeface="Söhne"/>
              </a:rPr>
              <a:t> and </a:t>
            </a:r>
            <a:r>
              <a:rPr lang="en-GB" sz="2000" b="1" i="0" dirty="0" err="1">
                <a:solidFill>
                  <a:srgbClr val="374151"/>
                </a:solidFill>
                <a:effectLst/>
                <a:latin typeface="Söhne"/>
              </a:rPr>
              <a:t>Catplot</a:t>
            </a:r>
            <a:r>
              <a:rPr lang="en-GB" sz="2000" b="1" i="0" dirty="0">
                <a:solidFill>
                  <a:srgbClr val="374151"/>
                </a:solidFill>
                <a:effectLst/>
                <a:latin typeface="Söhne"/>
              </a:rPr>
              <a:t>): </a:t>
            </a:r>
            <a:r>
              <a:rPr lang="en-GB" sz="2000" b="0" i="0" dirty="0">
                <a:solidFill>
                  <a:srgbClr val="374151"/>
                </a:solidFill>
                <a:effectLst/>
                <a:latin typeface="Söhne"/>
              </a:rPr>
              <a:t>Explores how flight number relates to success in various orbit types.</a:t>
            </a:r>
          </a:p>
          <a:p>
            <a:pPr algn="l">
              <a:buFont typeface="+mj-lt"/>
              <a:buAutoNum type="arabicPeriod"/>
            </a:pPr>
            <a:r>
              <a:rPr lang="en-GB" sz="2000" b="1" i="0" dirty="0" err="1">
                <a:solidFill>
                  <a:srgbClr val="374151"/>
                </a:solidFill>
                <a:effectLst/>
                <a:latin typeface="Söhne"/>
              </a:rPr>
              <a:t>PayloadMass</a:t>
            </a:r>
            <a:r>
              <a:rPr lang="en-GB" sz="2000" b="1" i="0" dirty="0">
                <a:solidFill>
                  <a:srgbClr val="374151"/>
                </a:solidFill>
                <a:effectLst/>
                <a:latin typeface="Söhne"/>
              </a:rPr>
              <a:t> vs. Orbit Type (</a:t>
            </a:r>
            <a:r>
              <a:rPr lang="en-GB" sz="2000" b="1" i="0" dirty="0" err="1">
                <a:solidFill>
                  <a:srgbClr val="374151"/>
                </a:solidFill>
                <a:effectLst/>
                <a:latin typeface="Söhne"/>
              </a:rPr>
              <a:t>Catplot</a:t>
            </a:r>
            <a:r>
              <a:rPr lang="en-GB" sz="2000" b="1" i="0" dirty="0">
                <a:solidFill>
                  <a:srgbClr val="374151"/>
                </a:solidFill>
                <a:effectLst/>
                <a:latin typeface="Söhne"/>
              </a:rPr>
              <a:t>): </a:t>
            </a:r>
            <a:r>
              <a:rPr lang="en-GB" sz="2000" b="0" i="0" dirty="0">
                <a:solidFill>
                  <a:srgbClr val="374151"/>
                </a:solidFill>
                <a:effectLst/>
                <a:latin typeface="Söhne"/>
              </a:rPr>
              <a:t>Investigates how payload mass influences successful landings in different orbits.</a:t>
            </a:r>
          </a:p>
          <a:p>
            <a:pPr algn="l">
              <a:buFont typeface="+mj-lt"/>
              <a:buAutoNum type="arabicPeriod"/>
            </a:pPr>
            <a:r>
              <a:rPr lang="en-GB" sz="2000" b="1" i="0" dirty="0">
                <a:solidFill>
                  <a:srgbClr val="374151"/>
                </a:solidFill>
                <a:effectLst/>
                <a:latin typeface="Söhne"/>
              </a:rPr>
              <a:t>Launch Success Yearly Trend (</a:t>
            </a:r>
            <a:r>
              <a:rPr lang="en-GB" sz="2000" b="1" i="0" dirty="0" err="1">
                <a:solidFill>
                  <a:srgbClr val="374151"/>
                </a:solidFill>
                <a:effectLst/>
                <a:latin typeface="Söhne"/>
              </a:rPr>
              <a:t>Lineplot</a:t>
            </a:r>
            <a:r>
              <a:rPr lang="en-GB" sz="2000" b="1" i="0" dirty="0">
                <a:solidFill>
                  <a:srgbClr val="374151"/>
                </a:solidFill>
                <a:effectLst/>
                <a:latin typeface="Söhne"/>
              </a:rPr>
              <a:t>): </a:t>
            </a:r>
            <a:r>
              <a:rPr lang="en-GB" sz="2000" b="0" i="0" dirty="0">
                <a:solidFill>
                  <a:srgbClr val="374151"/>
                </a:solidFill>
                <a:effectLst/>
                <a:latin typeface="Söhne"/>
              </a:rPr>
              <a:t>Shows the trend in launch success rates over the years.</a:t>
            </a:r>
          </a:p>
          <a:p>
            <a:endParaRPr lang="en-US" sz="36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TextBox 1">
            <a:extLst>
              <a:ext uri="{FF2B5EF4-FFF2-40B4-BE49-F238E27FC236}">
                <a16:creationId xmlns:a16="http://schemas.microsoft.com/office/drawing/2014/main" id="{8296FDCD-8FF3-0EA7-CC1C-D5D5581077B2}"/>
              </a:ext>
            </a:extLst>
          </p:cNvPr>
          <p:cNvSpPr txBox="1"/>
          <p:nvPr/>
        </p:nvSpPr>
        <p:spPr>
          <a:xfrm>
            <a:off x="558496" y="6134684"/>
            <a:ext cx="5461304"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3"/>
              </a:rPr>
              <a:t>EDA with Data Visualization</a:t>
            </a:r>
            <a:endParaRPr lang="en-GB" b="1"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05756"/>
            <a:ext cx="9745589" cy="4620636"/>
          </a:xfrm>
          <a:prstGeom prst="rect">
            <a:avLst/>
          </a:prstGeom>
        </p:spPr>
        <p:txBody>
          <a:bodyPr lIns="91440" tIns="45720" rIns="91440" bIns="45720" anchor="t"/>
          <a:lstStyle/>
          <a:p>
            <a:pPr marL="0" indent="0" algn="l">
              <a:buNone/>
            </a:pPr>
            <a:r>
              <a:rPr lang="en-GB" sz="2000" b="1" i="0" dirty="0">
                <a:solidFill>
                  <a:srgbClr val="374151"/>
                </a:solidFill>
                <a:effectLst/>
                <a:latin typeface="Söhne"/>
              </a:rPr>
              <a:t>Here is a summary of the SQL queries performed:</a:t>
            </a:r>
          </a:p>
          <a:p>
            <a:pPr algn="l">
              <a:buFont typeface="+mj-lt"/>
              <a:buAutoNum type="arabicPeriod"/>
            </a:pPr>
            <a:r>
              <a:rPr lang="en-GB" sz="2000" b="0" i="0" dirty="0">
                <a:solidFill>
                  <a:srgbClr val="374151"/>
                </a:solidFill>
                <a:effectLst/>
                <a:latin typeface="Söhne"/>
              </a:rPr>
              <a:t>Display unique launch site names.</a:t>
            </a:r>
          </a:p>
          <a:p>
            <a:pPr algn="l">
              <a:buFont typeface="+mj-lt"/>
              <a:buAutoNum type="arabicPeriod"/>
            </a:pPr>
            <a:r>
              <a:rPr lang="en-GB" sz="2000" b="0" i="0" dirty="0">
                <a:solidFill>
                  <a:srgbClr val="374151"/>
                </a:solidFill>
                <a:effectLst/>
                <a:latin typeface="Söhne"/>
              </a:rPr>
              <a:t>Show 5 records of launch sites starting with 'CCA'.</a:t>
            </a:r>
          </a:p>
          <a:p>
            <a:pPr algn="l">
              <a:buFont typeface="+mj-lt"/>
              <a:buAutoNum type="arabicPeriod"/>
            </a:pPr>
            <a:r>
              <a:rPr lang="en-GB" sz="2000" b="0" i="0" dirty="0">
                <a:solidFill>
                  <a:srgbClr val="374151"/>
                </a:solidFill>
                <a:effectLst/>
                <a:latin typeface="Söhne"/>
              </a:rPr>
              <a:t>Calculate the total payload mass for NASA (CRS) missions.</a:t>
            </a:r>
          </a:p>
          <a:p>
            <a:pPr algn="l">
              <a:buFont typeface="+mj-lt"/>
              <a:buAutoNum type="arabicPeriod"/>
            </a:pPr>
            <a:r>
              <a:rPr lang="en-GB" sz="2000" b="0" i="0" dirty="0">
                <a:solidFill>
                  <a:srgbClr val="374151"/>
                </a:solidFill>
                <a:effectLst/>
                <a:latin typeface="Söhne"/>
              </a:rPr>
              <a:t>Find the average payload mass for booster version F9 v1.1.</a:t>
            </a:r>
          </a:p>
          <a:p>
            <a:pPr algn="l">
              <a:buFont typeface="+mj-lt"/>
              <a:buAutoNum type="arabicPeriod"/>
            </a:pPr>
            <a:r>
              <a:rPr lang="en-GB" sz="2000" b="0" i="0" dirty="0">
                <a:solidFill>
                  <a:srgbClr val="374151"/>
                </a:solidFill>
                <a:effectLst/>
                <a:latin typeface="Söhne"/>
              </a:rPr>
              <a:t>Determine the date of the first successful ground pad landing.</a:t>
            </a:r>
          </a:p>
          <a:p>
            <a:pPr algn="l">
              <a:buFont typeface="+mj-lt"/>
              <a:buAutoNum type="arabicPeriod"/>
            </a:pPr>
            <a:r>
              <a:rPr lang="en-GB" sz="2000" b="0" i="0" dirty="0">
                <a:solidFill>
                  <a:srgbClr val="374151"/>
                </a:solidFill>
                <a:effectLst/>
                <a:latin typeface="Söhne"/>
              </a:rPr>
              <a:t>List boosters with drone ship success and payload mass between 4000 and 6000.</a:t>
            </a:r>
          </a:p>
          <a:p>
            <a:pPr algn="l">
              <a:buFont typeface="+mj-lt"/>
              <a:buAutoNum type="arabicPeriod"/>
            </a:pPr>
            <a:r>
              <a:rPr lang="en-GB" sz="2000" b="0" i="0" dirty="0">
                <a:solidFill>
                  <a:srgbClr val="374151"/>
                </a:solidFill>
                <a:effectLst/>
                <a:latin typeface="Söhne"/>
              </a:rPr>
              <a:t>Count successful and failed mission outcomes.</a:t>
            </a:r>
          </a:p>
          <a:p>
            <a:pPr algn="l">
              <a:buFont typeface="+mj-lt"/>
              <a:buAutoNum type="arabicPeriod"/>
            </a:pPr>
            <a:r>
              <a:rPr lang="en-GB" sz="2000" b="0" i="0" dirty="0">
                <a:solidFill>
                  <a:srgbClr val="374151"/>
                </a:solidFill>
                <a:effectLst/>
                <a:latin typeface="Söhne"/>
              </a:rPr>
              <a:t>Identify boosters with the maximum payload mass.</a:t>
            </a:r>
          </a:p>
          <a:p>
            <a:pPr algn="l">
              <a:buFont typeface="+mj-lt"/>
              <a:buAutoNum type="arabicPeriod"/>
            </a:pPr>
            <a:r>
              <a:rPr lang="en-GB" sz="2000" b="0" i="0" dirty="0">
                <a:solidFill>
                  <a:srgbClr val="374151"/>
                </a:solidFill>
                <a:effectLst/>
                <a:latin typeface="Söhne"/>
              </a:rPr>
              <a:t>List records for failed drone ship landings in 2015.</a:t>
            </a:r>
          </a:p>
          <a:p>
            <a:pPr algn="l">
              <a:buFont typeface="+mj-lt"/>
              <a:buAutoNum type="arabicPeriod"/>
            </a:pPr>
            <a:r>
              <a:rPr lang="en-GB" sz="2000" b="0" i="0" dirty="0">
                <a:solidFill>
                  <a:srgbClr val="374151"/>
                </a:solidFill>
                <a:effectLst/>
                <a:latin typeface="Söhne"/>
              </a:rPr>
              <a:t>Rank landing outcomes between specific dates.</a:t>
            </a:r>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TextBox 1">
            <a:extLst>
              <a:ext uri="{FF2B5EF4-FFF2-40B4-BE49-F238E27FC236}">
                <a16:creationId xmlns:a16="http://schemas.microsoft.com/office/drawing/2014/main" id="{EE47591F-0EE4-28EF-08BF-8DB7F8F03938}"/>
              </a:ext>
            </a:extLst>
          </p:cNvPr>
          <p:cNvSpPr txBox="1"/>
          <p:nvPr/>
        </p:nvSpPr>
        <p:spPr>
          <a:xfrm>
            <a:off x="770011" y="6226392"/>
            <a:ext cx="3897086"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3"/>
              </a:rPr>
              <a:t>EDA with SQL</a:t>
            </a:r>
            <a:endParaRPr lang="en-GB" b="1"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05450"/>
            <a:ext cx="10515600" cy="4494607"/>
          </a:xfrm>
          <a:prstGeom prst="rect">
            <a:avLst/>
          </a:prstGeom>
        </p:spPr>
        <p:txBody>
          <a:bodyPr>
            <a:noAutofit/>
          </a:bodyPr>
          <a:lstStyle/>
          <a:p>
            <a:pPr marL="0" indent="0" algn="l">
              <a:buNone/>
            </a:pPr>
            <a:r>
              <a:rPr lang="en-GB" sz="1800" b="1" i="0" dirty="0">
                <a:solidFill>
                  <a:srgbClr val="374151"/>
                </a:solidFill>
                <a:effectLst/>
              </a:rPr>
              <a:t>In this Folium analysis, I added the following map objects:</a:t>
            </a:r>
          </a:p>
          <a:p>
            <a:pPr algn="l">
              <a:buFont typeface="+mj-lt"/>
              <a:buAutoNum type="arabicPeriod"/>
            </a:pPr>
            <a:r>
              <a:rPr lang="en-GB" sz="1800" b="0" i="0" dirty="0">
                <a:solidFill>
                  <a:srgbClr val="374151"/>
                </a:solidFill>
                <a:effectLst/>
              </a:rPr>
              <a:t>Markers: Used to represent launch site locations, aiding in visualizing their distribution.</a:t>
            </a:r>
          </a:p>
          <a:p>
            <a:pPr algn="l">
              <a:buFont typeface="+mj-lt"/>
              <a:buAutoNum type="arabicPeriod"/>
            </a:pPr>
            <a:r>
              <a:rPr lang="en-GB" sz="1800" b="0" i="0" dirty="0">
                <a:solidFill>
                  <a:srgbClr val="374151"/>
                </a:solidFill>
                <a:effectLst/>
              </a:rPr>
              <a:t>Circles: Highlighted specific locations, e.g., NASA Johnson Space </a:t>
            </a:r>
            <a:r>
              <a:rPr lang="en-GB" sz="1800" b="0" i="0" dirty="0" err="1">
                <a:solidFill>
                  <a:srgbClr val="374151"/>
                </a:solidFill>
                <a:effectLst/>
              </a:rPr>
              <a:t>Center</a:t>
            </a:r>
            <a:r>
              <a:rPr lang="en-GB" sz="1800" b="0" i="0" dirty="0">
                <a:solidFill>
                  <a:srgbClr val="374151"/>
                </a:solidFill>
                <a:effectLst/>
              </a:rPr>
              <a:t>, for visual emphasis.</a:t>
            </a:r>
          </a:p>
          <a:p>
            <a:pPr algn="l">
              <a:buFont typeface="+mj-lt"/>
              <a:buAutoNum type="arabicPeriod"/>
            </a:pPr>
            <a:r>
              <a:rPr lang="en-GB" sz="1800" b="0" i="0" dirty="0" err="1">
                <a:solidFill>
                  <a:srgbClr val="374151"/>
                </a:solidFill>
                <a:effectLst/>
              </a:rPr>
              <a:t>PolyLines</a:t>
            </a:r>
            <a:r>
              <a:rPr lang="en-GB" sz="1800" b="0" i="0" dirty="0">
                <a:solidFill>
                  <a:srgbClr val="374151"/>
                </a:solidFill>
                <a:effectLst/>
              </a:rPr>
              <a:t>: Drew lines connecting launch sites to nearby points like coastlines, cities, railways, and highways to measure and visualize distances.</a:t>
            </a:r>
          </a:p>
          <a:p>
            <a:pPr algn="l">
              <a:buFont typeface="+mj-lt"/>
              <a:buAutoNum type="arabicPeriod"/>
            </a:pPr>
            <a:r>
              <a:rPr lang="en-GB" sz="1800" b="0" i="0" dirty="0">
                <a:solidFill>
                  <a:srgbClr val="374151"/>
                </a:solidFill>
                <a:effectLst/>
              </a:rPr>
              <a:t>Distance Markers: Displayed distances between launch sites and proximity points in </a:t>
            </a:r>
            <a:r>
              <a:rPr lang="en-GB" sz="1800" b="0" i="0" dirty="0" err="1">
                <a:solidFill>
                  <a:srgbClr val="374151"/>
                </a:solidFill>
                <a:effectLst/>
              </a:rPr>
              <a:t>kilometers</a:t>
            </a:r>
            <a:r>
              <a:rPr lang="en-GB" sz="1800" b="0" i="0" dirty="0">
                <a:solidFill>
                  <a:srgbClr val="374151"/>
                </a:solidFill>
                <a:effectLst/>
              </a:rPr>
              <a:t> for reference.</a:t>
            </a:r>
          </a:p>
          <a:p>
            <a:pPr marL="0" indent="0" algn="l">
              <a:buNone/>
            </a:pPr>
            <a:br>
              <a:rPr lang="en-US" sz="1800" dirty="0">
                <a:solidFill>
                  <a:schemeClr val="accent3">
                    <a:lumMod val="25000"/>
                  </a:schemeClr>
                </a:solidFill>
              </a:rPr>
            </a:br>
            <a:r>
              <a:rPr lang="en-GB" sz="1800" b="1" i="0" dirty="0">
                <a:solidFill>
                  <a:srgbClr val="374151"/>
                </a:solidFill>
                <a:effectLst/>
              </a:rPr>
              <a:t>I used these objects for:</a:t>
            </a:r>
          </a:p>
          <a:p>
            <a:pPr algn="l">
              <a:buFont typeface="+mj-lt"/>
              <a:buAutoNum type="arabicPeriod"/>
            </a:pPr>
            <a:r>
              <a:rPr lang="en-GB" sz="1800" b="0" i="0" dirty="0">
                <a:solidFill>
                  <a:srgbClr val="374151"/>
                </a:solidFill>
                <a:effectLst/>
              </a:rPr>
              <a:t>Marking Launch Sites: Employed markers to pinpoint launch site locations for easy identification.</a:t>
            </a:r>
          </a:p>
          <a:p>
            <a:pPr algn="l">
              <a:buFont typeface="+mj-lt"/>
              <a:buAutoNum type="arabicPeriod"/>
            </a:pPr>
            <a:r>
              <a:rPr lang="en-GB" sz="1800" b="0" i="0" dirty="0">
                <a:solidFill>
                  <a:srgbClr val="374151"/>
                </a:solidFill>
                <a:effectLst/>
              </a:rPr>
              <a:t>Highlighting Launch Outcomes: Used </a:t>
            </a:r>
            <a:r>
              <a:rPr lang="en-GB" sz="1800" b="0" i="0" dirty="0" err="1">
                <a:solidFill>
                  <a:srgbClr val="374151"/>
                </a:solidFill>
                <a:effectLst/>
              </a:rPr>
              <a:t>colored</a:t>
            </a:r>
            <a:r>
              <a:rPr lang="en-GB" sz="1800" b="0" i="0" dirty="0">
                <a:solidFill>
                  <a:srgbClr val="374151"/>
                </a:solidFill>
                <a:effectLst/>
              </a:rPr>
              <a:t> markers (green for success, red for failure) to show launch results, aiding in spotting high success rate sites.</a:t>
            </a:r>
          </a:p>
          <a:p>
            <a:pPr algn="l">
              <a:buFont typeface="+mj-lt"/>
              <a:buAutoNum type="arabicPeriod"/>
            </a:pPr>
            <a:r>
              <a:rPr lang="en-GB" sz="1800" b="0" i="0" dirty="0">
                <a:solidFill>
                  <a:srgbClr val="374151"/>
                </a:solidFill>
                <a:effectLst/>
              </a:rPr>
              <a:t>Calculating Distances: Employed polylines and distance markers to compute and visualize distances to nearby points (coastlines, cities, railways, highways), offering insights into spatial relationships.</a:t>
            </a:r>
          </a:p>
          <a:p>
            <a:pPr>
              <a:lnSpc>
                <a:spcPct val="100000"/>
              </a:lnSpc>
              <a:spcBef>
                <a:spcPts val="1400"/>
              </a:spcBef>
            </a:pPr>
            <a:endParaRPr lang="en-US" sz="1800" dirty="0"/>
          </a:p>
          <a:p>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55B09F78-D607-9539-B4A6-6D560854AD66}"/>
              </a:ext>
            </a:extLst>
          </p:cNvPr>
          <p:cNvSpPr txBox="1"/>
          <p:nvPr/>
        </p:nvSpPr>
        <p:spPr>
          <a:xfrm>
            <a:off x="1042154" y="6057879"/>
            <a:ext cx="5293332"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4"/>
              </a:rPr>
              <a:t>Interactive Map with Folium</a:t>
            </a:r>
            <a:endParaRPr lang="en-GB" b="1"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2954"/>
            <a:ext cx="10515600" cy="4712619"/>
          </a:xfrm>
          <a:prstGeom prst="rect">
            <a:avLst/>
          </a:prstGeom>
        </p:spPr>
        <p:txBody>
          <a:bodyPr vert="horz" lIns="91440" tIns="45720" rIns="91440" bIns="45720" rtlCol="0" anchor="t">
            <a:normAutofit lnSpcReduction="10000"/>
          </a:bodyPr>
          <a:lstStyle/>
          <a:p>
            <a:pPr marL="0" indent="0" algn="l">
              <a:buNone/>
            </a:pPr>
            <a:r>
              <a:rPr lang="en-GB" sz="2000" b="1" i="0" dirty="0">
                <a:solidFill>
                  <a:srgbClr val="374151"/>
                </a:solidFill>
                <a:effectLst/>
                <a:latin typeface="Söhne"/>
              </a:rPr>
              <a:t>In the dashboard, I incorporated various interactive elements to enhance the analysis of SpaceX launch records</a:t>
            </a:r>
            <a:endParaRPr lang="ar-SY" sz="2000" b="1" i="0" dirty="0">
              <a:solidFill>
                <a:srgbClr val="374151"/>
              </a:solidFill>
              <a:effectLst/>
              <a:latin typeface="Söhne"/>
            </a:endParaRPr>
          </a:p>
          <a:p>
            <a:pPr algn="l">
              <a:buFont typeface="+mj-lt"/>
              <a:buAutoNum type="arabicPeriod"/>
            </a:pPr>
            <a:r>
              <a:rPr lang="en-GB" sz="2000" b="0" i="0" dirty="0">
                <a:solidFill>
                  <a:srgbClr val="374151"/>
                </a:solidFill>
                <a:effectLst/>
                <a:latin typeface="Söhne"/>
              </a:rPr>
              <a:t>Dropdown List: Users can choose specific launch sites for focused analysis or opt for an overview of all sites.</a:t>
            </a:r>
          </a:p>
          <a:p>
            <a:pPr algn="l">
              <a:buFont typeface="+mj-lt"/>
              <a:buAutoNum type="arabicPeriod"/>
            </a:pPr>
            <a:r>
              <a:rPr lang="en-GB" sz="2000" b="0" i="0" dirty="0">
                <a:solidFill>
                  <a:srgbClr val="374151"/>
                </a:solidFill>
                <a:effectLst/>
                <a:latin typeface="Söhne"/>
              </a:rPr>
              <a:t>Pie Chart: This chart dynamically updates to display the total successful launch counts for all sites when "All Sites" is selected, or the success vs. failure counts for the chosen site. It provides an at-a-glance summary of launch outcomes.</a:t>
            </a:r>
          </a:p>
          <a:p>
            <a:pPr algn="l">
              <a:buFont typeface="+mj-lt"/>
              <a:buAutoNum type="arabicPeriod"/>
            </a:pPr>
            <a:r>
              <a:rPr lang="en-GB" sz="2000" b="0" i="0" dirty="0">
                <a:solidFill>
                  <a:srgbClr val="374151"/>
                </a:solidFill>
                <a:effectLst/>
                <a:latin typeface="Söhne"/>
              </a:rPr>
              <a:t>Payload Range Slider: A slider enables users to filter payload data within a specified range, offering more precise control over the data subset they want to explore.</a:t>
            </a:r>
          </a:p>
          <a:p>
            <a:pPr algn="l">
              <a:buFont typeface="+mj-lt"/>
              <a:buAutoNum type="arabicPeriod"/>
            </a:pPr>
            <a:r>
              <a:rPr lang="en-GB" sz="2000" b="0" i="0" dirty="0">
                <a:solidFill>
                  <a:srgbClr val="374151"/>
                </a:solidFill>
                <a:effectLst/>
                <a:latin typeface="Söhne"/>
              </a:rPr>
              <a:t>Scatter Chart: This chart showcases the relationship between payload mass and launch success. Users can visualize how different payload masses impact launch outcomes, with </a:t>
            </a:r>
            <a:r>
              <a:rPr lang="en-GB" sz="2000" b="0" i="0" dirty="0" err="1">
                <a:solidFill>
                  <a:srgbClr val="374151"/>
                </a:solidFill>
                <a:effectLst/>
                <a:latin typeface="Söhne"/>
              </a:rPr>
              <a:t>color</a:t>
            </a:r>
            <a:r>
              <a:rPr lang="en-GB" sz="2000" b="0" i="0" dirty="0">
                <a:solidFill>
                  <a:srgbClr val="374151"/>
                </a:solidFill>
                <a:effectLst/>
                <a:latin typeface="Söhne"/>
              </a:rPr>
              <a:t> coding for Booster Version Categories. It provides valuable insights into the correlation between payload and success.</a:t>
            </a:r>
            <a:endParaRPr lang="ar-SY" sz="2000" b="0" i="0" dirty="0">
              <a:solidFill>
                <a:srgbClr val="374151"/>
              </a:solidFill>
              <a:effectLst/>
              <a:latin typeface="Söhne"/>
            </a:endParaRPr>
          </a:p>
          <a:p>
            <a:pPr marL="0" indent="0">
              <a:buNone/>
            </a:pPr>
            <a:r>
              <a:rPr lang="en-GB" sz="2000" dirty="0"/>
              <a:t>I added these plots and interactions to provide users with a comprehensive and interactive dashboard for </a:t>
            </a:r>
            <a:r>
              <a:rPr lang="en-GB" sz="2000" dirty="0" err="1"/>
              <a:t>analyzing</a:t>
            </a:r>
            <a:r>
              <a:rPr lang="en-GB" sz="2000" dirty="0"/>
              <a:t> SpaceX launch records. These features allow users to explore launch success rates, payload mass relationships, and specific launch site performance easily.</a:t>
            </a:r>
          </a:p>
          <a:p>
            <a:endParaRPr lang="en-GB" dirty="0"/>
          </a:p>
          <a:p>
            <a:endParaRPr lang="en-GB" dirty="0"/>
          </a:p>
          <a:p>
            <a:endParaRPr lang="en-GB" dirty="0"/>
          </a:p>
          <a:p>
            <a:endParaRPr lang="en-GB" dirty="0"/>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10" name="TextBox 9">
            <a:extLst>
              <a:ext uri="{FF2B5EF4-FFF2-40B4-BE49-F238E27FC236}">
                <a16:creationId xmlns:a16="http://schemas.microsoft.com/office/drawing/2014/main" id="{CEF926A7-C024-2BF2-ABB5-7A3ED6313D49}"/>
              </a:ext>
            </a:extLst>
          </p:cNvPr>
          <p:cNvSpPr txBox="1"/>
          <p:nvPr/>
        </p:nvSpPr>
        <p:spPr>
          <a:xfrm>
            <a:off x="815671" y="6009575"/>
            <a:ext cx="5323116"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3"/>
              </a:rPr>
              <a:t>Dashboard with </a:t>
            </a:r>
            <a:r>
              <a:rPr lang="en-US" dirty="0" err="1">
                <a:solidFill>
                  <a:srgbClr val="0B49CB"/>
                </a:solidFill>
                <a:latin typeface="Abadi"/>
                <a:hlinkClick r:id="rId3"/>
              </a:rPr>
              <a:t>Plotly</a:t>
            </a:r>
            <a:r>
              <a:rPr lang="en-US" dirty="0">
                <a:solidFill>
                  <a:srgbClr val="0B49CB"/>
                </a:solidFill>
                <a:latin typeface="Abadi"/>
                <a:hlinkClick r:id="rId3"/>
              </a:rPr>
              <a:t> Dash</a:t>
            </a:r>
            <a:endParaRPr lang="en-GB" b="1"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814361" cy="4351338"/>
          </a:xfrm>
          <a:prstGeom prst="rect">
            <a:avLst/>
          </a:prstGeom>
        </p:spPr>
        <p:txBody>
          <a:bodyPr>
            <a:normAutofit/>
          </a:bodyPr>
          <a:lstStyle/>
          <a:p>
            <a:pPr algn="l">
              <a:buFont typeface="+mj-lt"/>
              <a:buAutoNum type="arabicPeriod"/>
            </a:pPr>
            <a:r>
              <a:rPr lang="en-GB" sz="2000" b="1" i="0" dirty="0">
                <a:solidFill>
                  <a:srgbClr val="374151"/>
                </a:solidFill>
                <a:effectLst/>
                <a:latin typeface="Söhne"/>
              </a:rPr>
              <a:t>Data Preprocessing</a:t>
            </a:r>
            <a:r>
              <a:rPr lang="en-GB" sz="2000" b="0" i="0" dirty="0">
                <a:solidFill>
                  <a:srgbClr val="374151"/>
                </a:solidFill>
                <a:effectLst/>
                <a:latin typeface="Söhne"/>
              </a:rPr>
              <a:t>: Created a binary class column, standardized data, and split it for training and testing.</a:t>
            </a:r>
          </a:p>
          <a:p>
            <a:pPr algn="l">
              <a:buFont typeface="+mj-lt"/>
              <a:buAutoNum type="arabicPeriod"/>
            </a:pPr>
            <a:r>
              <a:rPr lang="en-GB" sz="2000" b="1" i="0" dirty="0">
                <a:solidFill>
                  <a:srgbClr val="374151"/>
                </a:solidFill>
                <a:effectLst/>
                <a:latin typeface="Söhne"/>
              </a:rPr>
              <a:t>Model Selection and Tuning</a:t>
            </a:r>
            <a:r>
              <a:rPr lang="en-GB" sz="2000" b="0" i="0" dirty="0">
                <a:solidFill>
                  <a:srgbClr val="374151"/>
                </a:solidFill>
                <a:effectLst/>
                <a:latin typeface="Söhne"/>
              </a:rPr>
              <a:t>: Evaluated Logistic Regression, SVM, Decision Tree, and KNN, using </a:t>
            </a:r>
            <a:r>
              <a:rPr lang="en-GB" sz="2000" b="0" i="0" dirty="0" err="1">
                <a:solidFill>
                  <a:srgbClr val="374151"/>
                </a:solidFill>
                <a:effectLst/>
                <a:latin typeface="Söhne"/>
              </a:rPr>
              <a:t>GridSearchCV</a:t>
            </a:r>
            <a:r>
              <a:rPr lang="en-GB" sz="2000" b="0" i="0" dirty="0">
                <a:solidFill>
                  <a:srgbClr val="374151"/>
                </a:solidFill>
                <a:effectLst/>
                <a:latin typeface="Söhne"/>
              </a:rPr>
              <a:t> for hyperparameter tuning.</a:t>
            </a:r>
          </a:p>
          <a:p>
            <a:pPr algn="l">
              <a:buFont typeface="+mj-lt"/>
              <a:buAutoNum type="arabicPeriod"/>
            </a:pPr>
            <a:r>
              <a:rPr lang="en-GB" sz="2000" b="1" i="0" dirty="0">
                <a:solidFill>
                  <a:srgbClr val="374151"/>
                </a:solidFill>
                <a:effectLst/>
                <a:latin typeface="Söhne"/>
              </a:rPr>
              <a:t>Model Evaluation</a:t>
            </a:r>
            <a:r>
              <a:rPr lang="en-GB" sz="2000" b="0" i="0" dirty="0">
                <a:solidFill>
                  <a:srgbClr val="374151"/>
                </a:solidFill>
                <a:effectLst/>
                <a:latin typeface="Söhne"/>
              </a:rPr>
              <a:t>: Trained models and evaluated accuracy on test data, visualized results with confusion matrices.</a:t>
            </a:r>
          </a:p>
          <a:p>
            <a:pPr algn="l">
              <a:buFont typeface="+mj-lt"/>
              <a:buAutoNum type="arabicPeriod"/>
            </a:pPr>
            <a:r>
              <a:rPr lang="en-GB" sz="2000" b="1" i="0" dirty="0">
                <a:solidFill>
                  <a:srgbClr val="374151"/>
                </a:solidFill>
                <a:effectLst/>
                <a:latin typeface="Söhne"/>
              </a:rPr>
              <a:t>Best Model</a:t>
            </a:r>
            <a:r>
              <a:rPr lang="en-GB" sz="2000" b="0" i="0" dirty="0">
                <a:solidFill>
                  <a:srgbClr val="374151"/>
                </a:solidFill>
                <a:effectLst/>
                <a:latin typeface="Söhne"/>
              </a:rPr>
              <a:t>: Decision Tree achieved the highest accuracy (88.89%) on test data, making it the preferred choice for predicting Falcon 9 landings.</a:t>
            </a:r>
          </a:p>
          <a:p>
            <a:pPr marL="0" indent="0">
              <a:buNone/>
            </a:pPr>
            <a:endParaRPr lang="en-US" sz="20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 Placeholder 2">
            <a:extLst>
              <a:ext uri="{FF2B5EF4-FFF2-40B4-BE49-F238E27FC236}">
                <a16:creationId xmlns:a16="http://schemas.microsoft.com/office/drawing/2014/main" id="{94F0E83C-E27F-E6E1-03E4-6F6393DEDFBC}"/>
              </a:ext>
            </a:extLst>
          </p:cNvPr>
          <p:cNvSpPr txBox="1">
            <a:spLocks/>
          </p:cNvSpPr>
          <p:nvPr/>
        </p:nvSpPr>
        <p:spPr>
          <a:xfrm>
            <a:off x="6096000" y="2322549"/>
            <a:ext cx="5405514" cy="2713717"/>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Data Preprocessing</a:t>
            </a:r>
          </a:p>
          <a:p>
            <a:r>
              <a:rPr lang="en-US" sz="1800" dirty="0"/>
              <a:t>Model Selection (Logistic Regression, SVM, Decision Tree, KNN)</a:t>
            </a:r>
          </a:p>
          <a:p>
            <a:r>
              <a:rPr lang="en-GB" sz="1800" b="0" i="0" dirty="0">
                <a:effectLst/>
                <a:latin typeface="Söhne Mono"/>
              </a:rPr>
              <a:t>Hyperparameter Tuning (</a:t>
            </a:r>
            <a:r>
              <a:rPr lang="en-GB" sz="1800" b="0" i="0" dirty="0" err="1">
                <a:effectLst/>
                <a:latin typeface="Söhne Mono"/>
              </a:rPr>
              <a:t>GridSearchCV</a:t>
            </a:r>
            <a:r>
              <a:rPr lang="en-GB" sz="1800" b="0" i="0" dirty="0">
                <a:effectLst/>
                <a:latin typeface="Söhne Mono"/>
              </a:rPr>
              <a:t>) </a:t>
            </a:r>
          </a:p>
          <a:p>
            <a:r>
              <a:rPr lang="en-GB" sz="1800" b="0" i="0" dirty="0">
                <a:effectLst/>
                <a:latin typeface="Söhne Mono"/>
              </a:rPr>
              <a:t>Model Training </a:t>
            </a:r>
          </a:p>
          <a:p>
            <a:r>
              <a:rPr lang="en-GB" sz="1800" b="0" i="0" dirty="0">
                <a:effectLst/>
                <a:latin typeface="Söhne Mono"/>
              </a:rPr>
              <a:t>Model Evaluation (Test Data Accuracy) </a:t>
            </a:r>
          </a:p>
          <a:p>
            <a:r>
              <a:rPr lang="it-IT" sz="1800" b="0" i="0" dirty="0">
                <a:effectLst/>
                <a:latin typeface="Söhne Mono"/>
              </a:rPr>
              <a:t>Model Comparison (Decision Tree: 88.89%)</a:t>
            </a:r>
            <a:br>
              <a:rPr lang="en-GB" sz="800" b="0" i="0" dirty="0">
                <a:solidFill>
                  <a:srgbClr val="FFFFFF"/>
                </a:solidFill>
                <a:effectLst/>
                <a:latin typeface="Söhne Mono"/>
              </a:rPr>
            </a:br>
            <a:endParaRPr lang="en-US" sz="1000" dirty="0"/>
          </a:p>
        </p:txBody>
      </p:sp>
      <p:sp>
        <p:nvSpPr>
          <p:cNvPr id="8" name="Content Placeholder 4">
            <a:extLst>
              <a:ext uri="{FF2B5EF4-FFF2-40B4-BE49-F238E27FC236}">
                <a16:creationId xmlns:a16="http://schemas.microsoft.com/office/drawing/2014/main" id="{CBE4A6E0-258D-82F2-5C88-CA8EDB2BEBC7}"/>
              </a:ext>
            </a:extLst>
          </p:cNvPr>
          <p:cNvSpPr txBox="1">
            <a:spLocks/>
          </p:cNvSpPr>
          <p:nvPr/>
        </p:nvSpPr>
        <p:spPr>
          <a:xfrm>
            <a:off x="6027811" y="1833701"/>
            <a:ext cx="4814361" cy="459365"/>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dirty="0"/>
              <a:t>Here's a flowchart summarizing the process:</a:t>
            </a:r>
            <a:r>
              <a:rPr lang="en-US" sz="2000" b="1" dirty="0"/>
              <a:t> </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646942" y="1518573"/>
            <a:ext cx="11457972" cy="4800777"/>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r>
              <a:rPr lang="en-GB" sz="2200" b="1" i="0" dirty="0">
                <a:solidFill>
                  <a:srgbClr val="374151"/>
                </a:solidFill>
                <a:effectLst/>
                <a:latin typeface="+mn-lt"/>
              </a:rPr>
              <a:t>Exploratory Data Analysis Results</a:t>
            </a:r>
            <a:r>
              <a:rPr lang="en-GB" sz="2200" b="0" i="0" dirty="0">
                <a:solidFill>
                  <a:srgbClr val="374151"/>
                </a:solidFill>
                <a:effectLst/>
                <a:latin typeface="+mn-lt"/>
              </a:rPr>
              <a:t>:</a:t>
            </a:r>
          </a:p>
          <a:p>
            <a:pPr algn="l">
              <a:buFont typeface="Arial" panose="020B0604020202020204" pitchFamily="34" charset="0"/>
              <a:buChar char="•"/>
            </a:pPr>
            <a:r>
              <a:rPr lang="en-GB" sz="2200" b="0" i="0" dirty="0">
                <a:solidFill>
                  <a:srgbClr val="374151"/>
                </a:solidFill>
                <a:effectLst/>
                <a:latin typeface="+mn-lt"/>
              </a:rPr>
              <a:t>Conducted exploratory data analysis on SpaceX Falcon 9 launch data.</a:t>
            </a:r>
          </a:p>
          <a:p>
            <a:pPr algn="l">
              <a:buFont typeface="Arial" panose="020B0604020202020204" pitchFamily="34" charset="0"/>
              <a:buChar char="•"/>
            </a:pPr>
            <a:r>
              <a:rPr lang="en-GB" sz="2200" b="0" i="0" dirty="0">
                <a:solidFill>
                  <a:srgbClr val="374151"/>
                </a:solidFill>
                <a:effectLst/>
                <a:latin typeface="+mn-lt"/>
              </a:rPr>
              <a:t>Explored features like launch outcomes, payload mass, launch sites, and more.</a:t>
            </a:r>
          </a:p>
          <a:p>
            <a:pPr algn="l">
              <a:buFont typeface="Arial" panose="020B0604020202020204" pitchFamily="34" charset="0"/>
              <a:buChar char="•"/>
            </a:pPr>
            <a:r>
              <a:rPr lang="en-GB" sz="2200" b="0" i="0" dirty="0">
                <a:solidFill>
                  <a:srgbClr val="374151"/>
                </a:solidFill>
                <a:effectLst/>
                <a:latin typeface="+mn-lt"/>
              </a:rPr>
              <a:t>Identified trends, patterns, and relationships in the data.</a:t>
            </a:r>
          </a:p>
          <a:p>
            <a:pPr algn="l">
              <a:buFont typeface="Arial" panose="020B0604020202020204" pitchFamily="34" charset="0"/>
              <a:buChar char="•"/>
            </a:pPr>
            <a:r>
              <a:rPr lang="en-GB" sz="2200" b="0" i="0" dirty="0">
                <a:solidFill>
                  <a:srgbClr val="374151"/>
                </a:solidFill>
                <a:effectLst/>
                <a:latin typeface="+mn-lt"/>
              </a:rPr>
              <a:t>Visualized key findings to gain insights.</a:t>
            </a:r>
          </a:p>
          <a:p>
            <a:pPr marL="0" indent="0" algn="l">
              <a:buNone/>
            </a:pPr>
            <a:r>
              <a:rPr lang="en-GB" sz="2200" b="1" i="0" dirty="0">
                <a:solidFill>
                  <a:srgbClr val="374151"/>
                </a:solidFill>
                <a:effectLst/>
                <a:latin typeface="+mn-lt"/>
              </a:rPr>
              <a:t>Interactive Analytics Demo in Screenshots</a:t>
            </a:r>
            <a:r>
              <a:rPr lang="en-GB" sz="2200" b="0" i="0" dirty="0">
                <a:solidFill>
                  <a:srgbClr val="374151"/>
                </a:solidFill>
                <a:effectLst/>
                <a:latin typeface="+mn-lt"/>
              </a:rPr>
              <a:t>:</a:t>
            </a:r>
          </a:p>
          <a:p>
            <a:pPr algn="l">
              <a:buFont typeface="Arial" panose="020B0604020202020204" pitchFamily="34" charset="0"/>
              <a:buChar char="•"/>
            </a:pPr>
            <a:r>
              <a:rPr lang="en-GB" sz="2200" b="0" i="0" dirty="0">
                <a:solidFill>
                  <a:srgbClr val="374151"/>
                </a:solidFill>
                <a:effectLst/>
                <a:latin typeface="+mn-lt"/>
              </a:rPr>
              <a:t>Created an interactive analytics demo to explore the data.</a:t>
            </a:r>
          </a:p>
          <a:p>
            <a:pPr algn="l">
              <a:buFont typeface="Arial" panose="020B0604020202020204" pitchFamily="34" charset="0"/>
              <a:buChar char="•"/>
            </a:pPr>
            <a:r>
              <a:rPr lang="en-GB" sz="2200" b="0" i="0" dirty="0">
                <a:solidFill>
                  <a:srgbClr val="374151"/>
                </a:solidFill>
                <a:effectLst/>
                <a:latin typeface="+mn-lt"/>
              </a:rPr>
              <a:t>Included screenshots showcasing the demo's functionality and features.</a:t>
            </a:r>
          </a:p>
          <a:p>
            <a:pPr algn="l">
              <a:buFont typeface="Arial" panose="020B0604020202020204" pitchFamily="34" charset="0"/>
              <a:buChar char="•"/>
            </a:pPr>
            <a:r>
              <a:rPr lang="en-GB" sz="2200" b="0" i="0" dirty="0">
                <a:solidFill>
                  <a:srgbClr val="374151"/>
                </a:solidFill>
                <a:effectLst/>
                <a:latin typeface="+mn-lt"/>
              </a:rPr>
              <a:t>Demonstrated how users can interact with the data through the dashboard.</a:t>
            </a:r>
          </a:p>
          <a:p>
            <a:pPr marL="0" indent="0" algn="l">
              <a:buNone/>
            </a:pPr>
            <a:r>
              <a:rPr lang="en-GB" sz="2200" b="1" i="0" dirty="0">
                <a:solidFill>
                  <a:srgbClr val="374151"/>
                </a:solidFill>
                <a:effectLst/>
                <a:latin typeface="+mn-lt"/>
              </a:rPr>
              <a:t>Predictive Analysis Results</a:t>
            </a:r>
            <a:r>
              <a:rPr lang="en-GB" sz="2200" b="0" i="0" dirty="0">
                <a:solidFill>
                  <a:srgbClr val="374151"/>
                </a:solidFill>
                <a:effectLst/>
                <a:latin typeface="+mn-lt"/>
              </a:rPr>
              <a:t>:</a:t>
            </a:r>
          </a:p>
          <a:p>
            <a:pPr algn="l">
              <a:buFont typeface="Arial" panose="020B0604020202020204" pitchFamily="34" charset="0"/>
              <a:buChar char="•"/>
            </a:pPr>
            <a:r>
              <a:rPr lang="en-GB" sz="2200" b="0" i="0" dirty="0">
                <a:solidFill>
                  <a:srgbClr val="374151"/>
                </a:solidFill>
                <a:effectLst/>
                <a:latin typeface="+mn-lt"/>
              </a:rPr>
              <a:t>Developed machine learning models (Logistic Regression, SVM, Decision Tree, and KNN) to predict Falcon 9 first-stage landings.</a:t>
            </a:r>
          </a:p>
          <a:p>
            <a:pPr algn="l">
              <a:buFont typeface="Arial" panose="020B0604020202020204" pitchFamily="34" charset="0"/>
              <a:buChar char="•"/>
            </a:pPr>
            <a:r>
              <a:rPr lang="en-GB" sz="2200" b="0" i="0" dirty="0">
                <a:solidFill>
                  <a:srgbClr val="374151"/>
                </a:solidFill>
                <a:effectLst/>
                <a:latin typeface="+mn-lt"/>
              </a:rPr>
              <a:t>Tuned model hyperparameters using </a:t>
            </a:r>
            <a:r>
              <a:rPr lang="en-GB" sz="2200" b="0" i="0" dirty="0" err="1">
                <a:solidFill>
                  <a:srgbClr val="374151"/>
                </a:solidFill>
                <a:effectLst/>
                <a:latin typeface="+mn-lt"/>
              </a:rPr>
              <a:t>GridSearchCV</a:t>
            </a:r>
            <a:r>
              <a:rPr lang="en-GB" sz="2200" b="0" i="0" dirty="0">
                <a:solidFill>
                  <a:srgbClr val="374151"/>
                </a:solidFill>
                <a:effectLst/>
                <a:latin typeface="+mn-lt"/>
              </a:rPr>
              <a:t>.</a:t>
            </a:r>
          </a:p>
          <a:p>
            <a:pPr algn="l">
              <a:buFont typeface="Arial" panose="020B0604020202020204" pitchFamily="34" charset="0"/>
              <a:buChar char="•"/>
            </a:pPr>
            <a:r>
              <a:rPr lang="en-GB" sz="2200" b="0" i="0" dirty="0">
                <a:solidFill>
                  <a:srgbClr val="374151"/>
                </a:solidFill>
                <a:effectLst/>
                <a:latin typeface="+mn-lt"/>
              </a:rPr>
              <a:t>Evaluated model performance on test data.</a:t>
            </a:r>
          </a:p>
          <a:p>
            <a:pPr algn="l">
              <a:buFont typeface="Arial" panose="020B0604020202020204" pitchFamily="34" charset="0"/>
              <a:buChar char="•"/>
            </a:pPr>
            <a:r>
              <a:rPr lang="en-GB" sz="2200" b="0" i="0" dirty="0">
                <a:solidFill>
                  <a:srgbClr val="374151"/>
                </a:solidFill>
                <a:effectLst/>
                <a:latin typeface="+mn-lt"/>
              </a:rPr>
              <a:t>Identified the Decision Tree model as the best-performing, achieving an accuracy of 88.89% on test data.</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6914"/>
            <a:ext cx="10687961" cy="1268550"/>
          </a:xfrm>
          <a:prstGeom prst="rect">
            <a:avLst/>
          </a:prstGeom>
        </p:spPr>
        <p:txBody>
          <a:bodyPr>
            <a:normAutofit/>
          </a:bodyPr>
          <a:lstStyle/>
          <a:p>
            <a:pPr marL="0" indent="0">
              <a:lnSpc>
                <a:spcPct val="100000"/>
              </a:lnSpc>
              <a:spcBef>
                <a:spcPts val="1400"/>
              </a:spcBef>
              <a:buNone/>
            </a:pPr>
            <a:r>
              <a:rPr lang="en-GB" sz="1700" dirty="0">
                <a:solidFill>
                  <a:schemeClr val="accent3">
                    <a:lumMod val="25000"/>
                  </a:schemeClr>
                </a:solidFill>
                <a:latin typeface="Abadi" panose="020B0604020104020204" pitchFamily="34" charset="0"/>
              </a:rPr>
              <a:t>In this illustration, we can observe a rise in the success rate corresponding to an increase in the number of flights conducted. The successful launches are denoted by blue dots, while the unsuccessful ones are represented by a red dot. Notably, there appears to be a noticeable uptick in successful flights following the 40th launch</a:t>
            </a:r>
            <a:r>
              <a:rPr lang="en-GB"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76E931CC-B567-E6A1-12B0-631B55B5FFBC}"/>
              </a:ext>
            </a:extLst>
          </p:cNvPr>
          <p:cNvPicPr>
            <a:picLocks noChangeAspect="1"/>
          </p:cNvPicPr>
          <p:nvPr/>
        </p:nvPicPr>
        <p:blipFill>
          <a:blip r:embed="rId3"/>
          <a:stretch>
            <a:fillRect/>
          </a:stretch>
        </p:blipFill>
        <p:spPr>
          <a:xfrm>
            <a:off x="1262660" y="2705464"/>
            <a:ext cx="8823712" cy="407096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05676" y="1340552"/>
            <a:ext cx="9392562" cy="1275327"/>
          </a:xfrm>
          <a:prstGeom prst="rect">
            <a:avLst/>
          </a:prstGeom>
        </p:spPr>
        <p:txBody>
          <a:bodyPr>
            <a:noAutofit/>
          </a:bodyPr>
          <a:lstStyle/>
          <a:p>
            <a:pPr algn="l"/>
            <a:r>
              <a:rPr lang="en-GB" sz="1600" dirty="0">
                <a:solidFill>
                  <a:schemeClr val="accent3">
                    <a:lumMod val="25000"/>
                  </a:schemeClr>
                </a:solidFill>
              </a:rPr>
              <a:t>In this illustration, </a:t>
            </a:r>
            <a:r>
              <a:rPr lang="en-GB" sz="1600" b="0" i="0" dirty="0">
                <a:solidFill>
                  <a:srgbClr val="374151"/>
                </a:solidFill>
                <a:effectLst/>
              </a:rPr>
              <a:t>The blue dots symbolize successful launches, whereas the red dots depict unsuccessful ones. Interestingly, the VAFB-SLC launch site has not hosted any rocket launches with heavy payload masses.</a:t>
            </a:r>
          </a:p>
          <a:p>
            <a:pPr algn="l"/>
            <a:r>
              <a:rPr lang="en-GB" sz="1600" b="0" i="0" dirty="0">
                <a:solidFill>
                  <a:srgbClr val="374151"/>
                </a:solidFill>
                <a:effectLst/>
              </a:rPr>
              <a:t>It appears that there exists a limited correlation between Payload and Launch Site. Consequently, this metric alone may not provide sufficient information for making decisions.</a:t>
            </a:r>
          </a:p>
          <a:p>
            <a:pPr marL="0" indent="0">
              <a:lnSpc>
                <a:spcPct val="100000"/>
              </a:lnSpc>
              <a:spcBef>
                <a:spcPts val="1400"/>
              </a:spcBef>
              <a:buNone/>
            </a:pPr>
            <a:endParaRPr lang="en-GB" sz="1600" dirty="0">
              <a:solidFill>
                <a:schemeClr val="accent3">
                  <a:lumMod val="25000"/>
                </a:schemeClr>
              </a:solidFill>
            </a:endParaRPr>
          </a:p>
          <a:p>
            <a:pPr marL="0" indent="0">
              <a:lnSpc>
                <a:spcPct val="100000"/>
              </a:lnSpc>
              <a:spcBef>
                <a:spcPts val="1400"/>
              </a:spcBef>
              <a:buNone/>
            </a:pPr>
            <a:endParaRPr lang="en-GB" sz="1600" dirty="0">
              <a:solidFill>
                <a:schemeClr val="accent3">
                  <a:lumMod val="25000"/>
                </a:schemeClr>
              </a:solidFill>
            </a:endParaRPr>
          </a:p>
          <a:p>
            <a:pPr marL="0" indent="0">
              <a:lnSpc>
                <a:spcPct val="100000"/>
              </a:lnSpc>
              <a:spcBef>
                <a:spcPts val="1400"/>
              </a:spcBef>
              <a:buNone/>
            </a:pPr>
            <a:endParaRPr lang="en-GB" sz="1600" dirty="0">
              <a:solidFill>
                <a:schemeClr val="accent3">
                  <a:lumMod val="25000"/>
                </a:schemeClr>
              </a:solidFill>
            </a:endParaRPr>
          </a:p>
          <a:p>
            <a:pPr marL="0" indent="0">
              <a:lnSpc>
                <a:spcPct val="100000"/>
              </a:lnSpc>
              <a:spcBef>
                <a:spcPts val="1400"/>
              </a:spcBef>
              <a:buNone/>
            </a:pPr>
            <a:endParaRPr lang="en-GB" sz="1600" dirty="0">
              <a:solidFill>
                <a:schemeClr val="accent3">
                  <a:lumMod val="25000"/>
                </a:schemeClr>
              </a:solidFill>
            </a:endParaRPr>
          </a:p>
          <a:p>
            <a:pPr marL="0" indent="0">
              <a:lnSpc>
                <a:spcPct val="100000"/>
              </a:lnSpc>
              <a:spcBef>
                <a:spcPts val="1400"/>
              </a:spcBef>
              <a:buNone/>
            </a:pPr>
            <a:endParaRPr lang="en-US" sz="1600" dirty="0">
              <a:solidFill>
                <a:schemeClr val="accent3">
                  <a:lumMod val="25000"/>
                </a:schemeClr>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D9AC1F3-CAEF-EABF-5FB8-41FA32DB818D}"/>
              </a:ext>
            </a:extLst>
          </p:cNvPr>
          <p:cNvPicPr>
            <a:picLocks noChangeAspect="1"/>
          </p:cNvPicPr>
          <p:nvPr/>
        </p:nvPicPr>
        <p:blipFill>
          <a:blip r:embed="rId3"/>
          <a:stretch>
            <a:fillRect/>
          </a:stretch>
        </p:blipFill>
        <p:spPr>
          <a:xfrm>
            <a:off x="1209848" y="2479568"/>
            <a:ext cx="8906425" cy="410384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170811" y="1792747"/>
            <a:ext cx="3932238" cy="3811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SSO, HEO, GEO, and ES-L1 orbits have all achieved a flawless 100% success rate. However, it's worth noting that the SO orbit has not seen any successful launches, resulting in a 0%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EE50298-C673-51CA-B00F-09178809B1EE}"/>
              </a:ext>
            </a:extLst>
          </p:cNvPr>
          <p:cNvPicPr>
            <a:picLocks noChangeAspect="1"/>
          </p:cNvPicPr>
          <p:nvPr/>
        </p:nvPicPr>
        <p:blipFill>
          <a:blip r:embed="rId3"/>
          <a:stretch>
            <a:fillRect/>
          </a:stretch>
        </p:blipFill>
        <p:spPr>
          <a:xfrm>
            <a:off x="851034" y="1535265"/>
            <a:ext cx="5052055" cy="482859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6849"/>
            <a:ext cx="9843974" cy="1275327"/>
          </a:xfrm>
          <a:prstGeom prst="rect">
            <a:avLst/>
          </a:prstGeom>
        </p:spPr>
        <p:txBody>
          <a:bodyPr>
            <a:normAutofit/>
          </a:bodyPr>
          <a:lstStyle/>
          <a:p>
            <a:pPr algn="l">
              <a:buFont typeface="Arial" panose="020B0604020202020204" pitchFamily="34" charset="0"/>
              <a:buChar char="•"/>
            </a:pPr>
            <a:r>
              <a:rPr lang="en-GB" sz="1600" b="0" i="0" dirty="0">
                <a:solidFill>
                  <a:srgbClr val="374151"/>
                </a:solidFill>
                <a:effectLst/>
              </a:rPr>
              <a:t>Within the LEO orbit, there is a noticeable positive correlation between success and the number of flights.</a:t>
            </a:r>
          </a:p>
          <a:p>
            <a:pPr algn="l">
              <a:buFont typeface="Arial" panose="020B0604020202020204" pitchFamily="34" charset="0"/>
              <a:buChar char="•"/>
            </a:pPr>
            <a:r>
              <a:rPr lang="en-GB" sz="1600" b="0" i="0" dirty="0">
                <a:solidFill>
                  <a:srgbClr val="374151"/>
                </a:solidFill>
                <a:effectLst/>
              </a:rPr>
              <a:t>In contrast, there appears to be no discernible relationship between flight number and success in the GTO orbit.</a:t>
            </a:r>
          </a:p>
          <a:p>
            <a:pPr algn="l">
              <a:buFont typeface="Arial" panose="020B0604020202020204" pitchFamily="34" charset="0"/>
              <a:buChar char="•"/>
            </a:pPr>
            <a:r>
              <a:rPr lang="en-GB" sz="1600" b="0" i="0" dirty="0">
                <a:solidFill>
                  <a:srgbClr val="374151"/>
                </a:solidFill>
                <a:effectLst/>
              </a:rPr>
              <a:t>Despite having fewer flights compared to other orbits, the SSO orbit boasts a flawless 100%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270322-34BF-C491-777E-70DC5615A381}"/>
              </a:ext>
            </a:extLst>
          </p:cNvPr>
          <p:cNvPicPr>
            <a:picLocks noChangeAspect="1"/>
          </p:cNvPicPr>
          <p:nvPr/>
        </p:nvPicPr>
        <p:blipFill>
          <a:blip r:embed="rId3"/>
          <a:stretch>
            <a:fillRect/>
          </a:stretch>
        </p:blipFill>
        <p:spPr>
          <a:xfrm>
            <a:off x="1071705" y="2662176"/>
            <a:ext cx="8917247" cy="4024683"/>
          </a:xfrm>
          <a:prstGeom prst="rect">
            <a:avLst/>
          </a:prstGeom>
        </p:spPr>
      </p:pic>
      <p:pic>
        <p:nvPicPr>
          <p:cNvPr id="5121" name="Picture 1" descr="User">
            <a:extLst>
              <a:ext uri="{FF2B5EF4-FFF2-40B4-BE49-F238E27FC236}">
                <a16:creationId xmlns:a16="http://schemas.microsoft.com/office/drawing/2014/main" id="{D9CA68E9-B8BB-9FA3-4F1E-1539AF67C9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42900" cy="3429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a:extLst>
              <a:ext uri="{FF2B5EF4-FFF2-40B4-BE49-F238E27FC236}">
                <a16:creationId xmlns:a16="http://schemas.microsoft.com/office/drawing/2014/main" id="{46E94E73-E96F-E170-771A-2D31B407649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Söhne"/>
              </a:rPr>
              <a:t>I want to rephrase the following text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A81E6A0-1CAF-BB72-D44C-E2220428D1CC}"/>
              </a:ext>
            </a:extLst>
          </p:cNvPr>
          <p:cNvPicPr>
            <a:picLocks noChangeAspect="1"/>
          </p:cNvPicPr>
          <p:nvPr/>
        </p:nvPicPr>
        <p:blipFill>
          <a:blip r:embed="rId3"/>
          <a:stretch>
            <a:fillRect/>
          </a:stretch>
        </p:blipFill>
        <p:spPr>
          <a:xfrm>
            <a:off x="1289206" y="2458545"/>
            <a:ext cx="8780769" cy="4095232"/>
          </a:xfrm>
          <a:prstGeom prst="rect">
            <a:avLst/>
          </a:prstGeom>
        </p:spPr>
      </p:pic>
      <p:sp>
        <p:nvSpPr>
          <p:cNvPr id="7" name="Content Placeholder 2">
            <a:extLst>
              <a:ext uri="{FF2B5EF4-FFF2-40B4-BE49-F238E27FC236}">
                <a16:creationId xmlns:a16="http://schemas.microsoft.com/office/drawing/2014/main" id="{1A0DE9B9-6733-7278-F71B-CDB9D36B53FF}"/>
              </a:ext>
            </a:extLst>
          </p:cNvPr>
          <p:cNvSpPr txBox="1">
            <a:spLocks/>
          </p:cNvSpPr>
          <p:nvPr/>
        </p:nvSpPr>
        <p:spPr>
          <a:xfrm>
            <a:off x="874183" y="1422713"/>
            <a:ext cx="9415711" cy="69659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Font typeface="Arial" panose="020B0604020202020204" pitchFamily="34" charset="0"/>
              <a:buChar char="•"/>
            </a:pPr>
            <a:r>
              <a:rPr lang="en-GB" sz="1600" b="0" i="0" dirty="0">
                <a:solidFill>
                  <a:srgbClr val="374151"/>
                </a:solidFill>
                <a:effectLst/>
              </a:rPr>
              <a:t>In the PO, SSO, LEO, and ISS orbits, a trend emerges: as payloads become heavier, the success rate notably rises.</a:t>
            </a:r>
          </a:p>
          <a:p>
            <a:pPr algn="l">
              <a:buFont typeface="Arial" panose="020B0604020202020204" pitchFamily="34" charset="0"/>
              <a:buChar char="•"/>
            </a:pPr>
            <a:r>
              <a:rPr lang="en-GB" sz="1600" b="0" i="0" dirty="0">
                <a:solidFill>
                  <a:srgbClr val="374151"/>
                </a:solidFill>
                <a:effectLst/>
              </a:rPr>
              <a:t>However, in the case of the GTO orbit, no clear-cut correlation can be observed between orbit type and payload mass, as both successful and failed launches are evenly distributed</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53373" y="1571729"/>
            <a:ext cx="3932238" cy="3162317"/>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overall pattern depicted in the chart reveals a rising trend in landing success rates over the years. However, there are noticeable declines in both 2018 and 2020.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32E9C641-4037-9936-FA5F-2DCA8A55AE4B}"/>
              </a:ext>
            </a:extLst>
          </p:cNvPr>
          <p:cNvPicPr>
            <a:picLocks noChangeAspect="1"/>
          </p:cNvPicPr>
          <p:nvPr/>
        </p:nvPicPr>
        <p:blipFill>
          <a:blip r:embed="rId3"/>
          <a:stretch>
            <a:fillRect/>
          </a:stretch>
        </p:blipFill>
        <p:spPr>
          <a:xfrm>
            <a:off x="607966" y="1571729"/>
            <a:ext cx="6502396" cy="48364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80550" y="1457334"/>
            <a:ext cx="10477422" cy="1993297"/>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rPr>
              <a:t>We utilized the keyword "DISTINCT" to display exclusively the unique launch sites found in the SpaceX data.</a:t>
            </a:r>
            <a:endParaRPr lang="en-US" sz="2200" dirty="0">
              <a:solidFill>
                <a:schemeClr val="accent3">
                  <a:lumMod val="25000"/>
                </a:schemeClr>
              </a:solidFill>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4" name="Picture 13">
            <a:extLst>
              <a:ext uri="{FF2B5EF4-FFF2-40B4-BE49-F238E27FC236}">
                <a16:creationId xmlns:a16="http://schemas.microsoft.com/office/drawing/2014/main" id="{7F3960F7-2BD8-EE2A-86DE-8BC3A1C183D6}"/>
              </a:ext>
            </a:extLst>
          </p:cNvPr>
          <p:cNvPicPr>
            <a:picLocks noChangeAspect="1"/>
          </p:cNvPicPr>
          <p:nvPr/>
        </p:nvPicPr>
        <p:blipFill>
          <a:blip r:embed="rId3"/>
          <a:stretch>
            <a:fillRect/>
          </a:stretch>
        </p:blipFill>
        <p:spPr>
          <a:xfrm>
            <a:off x="770011" y="2428380"/>
            <a:ext cx="10273909" cy="389096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8" y="1253331"/>
            <a:ext cx="11036169" cy="1582466"/>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This query retrieves 5 records from the 'SPACEXTBL' table where the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column starts with the prefix 'CCA.' The '%' symbol in the 'LIKE' clause is a wildcard character, allowing us to match any characters that follow 'CCA.'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B00ED3B3-4A16-A6D3-4C39-623B43432A8D}"/>
              </a:ext>
            </a:extLst>
          </p:cNvPr>
          <p:cNvPicPr>
            <a:picLocks noChangeAspect="1"/>
          </p:cNvPicPr>
          <p:nvPr/>
        </p:nvPicPr>
        <p:blipFill>
          <a:blip r:embed="rId3"/>
          <a:stretch>
            <a:fillRect/>
          </a:stretch>
        </p:blipFill>
        <p:spPr>
          <a:xfrm>
            <a:off x="502534" y="2321539"/>
            <a:ext cx="10319795" cy="44091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7362"/>
            <a:ext cx="9745589" cy="1276390"/>
          </a:xfrm>
          <a:prstGeom prst="rect">
            <a:avLst/>
          </a:prstGeom>
        </p:spPr>
        <p:txBody>
          <a:bodyPr>
            <a:normAutofit fontScale="925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query calculates the total payload mass (in kilograms) carried by boosters from NASA (CRS) and presents the result in a table. The result of this query is that boosters from NASA (CRS) have carried a total payload mass of 45,596 kilograms.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8C2329D-6448-367A-C385-5286E6625D50}"/>
              </a:ext>
            </a:extLst>
          </p:cNvPr>
          <p:cNvPicPr>
            <a:picLocks noChangeAspect="1"/>
          </p:cNvPicPr>
          <p:nvPr/>
        </p:nvPicPr>
        <p:blipFill rotWithShape="1">
          <a:blip r:embed="rId3"/>
          <a:srcRect t="12364"/>
          <a:stretch/>
        </p:blipFill>
        <p:spPr>
          <a:xfrm>
            <a:off x="630150" y="3293990"/>
            <a:ext cx="10827822" cy="178051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21747"/>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query calculates the average payload mass (in kilograms) carried by booster versions that start with "F9 v1.1" and presents the result in a table. </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7" name="Picture 6">
            <a:extLst>
              <a:ext uri="{FF2B5EF4-FFF2-40B4-BE49-F238E27FC236}">
                <a16:creationId xmlns:a16="http://schemas.microsoft.com/office/drawing/2014/main" id="{506AD788-FED2-CF05-CE72-D973F8C56FBB}"/>
              </a:ext>
            </a:extLst>
          </p:cNvPr>
          <p:cNvPicPr>
            <a:picLocks noChangeAspect="1"/>
          </p:cNvPicPr>
          <p:nvPr/>
        </p:nvPicPr>
        <p:blipFill>
          <a:blip r:embed="rId3"/>
          <a:stretch>
            <a:fillRect/>
          </a:stretch>
        </p:blipFill>
        <p:spPr>
          <a:xfrm>
            <a:off x="537114" y="3269710"/>
            <a:ext cx="11117771" cy="196624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9599"/>
            <a:ext cx="10133342"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The query identifies the minimum (earliest) date when a successful landing outcome on a ground pad occurred. The result of this query is "2015-12-22," which represents the date of the first successful landing outcome on a ground pad. This information provides insight into the historical timeline of SpaceX's successful ground pad landings.</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1A10449A-8DEE-E958-A888-A74D03056B21}"/>
              </a:ext>
            </a:extLst>
          </p:cNvPr>
          <p:cNvPicPr>
            <a:picLocks noChangeAspect="1"/>
          </p:cNvPicPr>
          <p:nvPr/>
        </p:nvPicPr>
        <p:blipFill>
          <a:blip r:embed="rId3"/>
          <a:stretch>
            <a:fillRect/>
          </a:stretch>
        </p:blipFill>
        <p:spPr>
          <a:xfrm>
            <a:off x="951929" y="3685268"/>
            <a:ext cx="9745588" cy="243986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4068" y="1486333"/>
            <a:ext cx="9462304" cy="1942667"/>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This query retrieves distinct booster version names from the 'SPACEXTBL' table where the landing outcome was "Success (drone ship)" and the payload mass was greater than 4000 kg but less than 6000 kg. The result of this query provides a list of booster versions that successfully landed on a drone ship within the specified payload mass range.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3" name="Picture 12">
            <a:extLst>
              <a:ext uri="{FF2B5EF4-FFF2-40B4-BE49-F238E27FC236}">
                <a16:creationId xmlns:a16="http://schemas.microsoft.com/office/drawing/2014/main" id="{3DA90593-A415-95A9-790C-E3FB5BB2C0A7}"/>
              </a:ext>
            </a:extLst>
          </p:cNvPr>
          <p:cNvPicPr>
            <a:picLocks noChangeAspect="1"/>
          </p:cNvPicPr>
          <p:nvPr/>
        </p:nvPicPr>
        <p:blipFill>
          <a:blip r:embed="rId3"/>
          <a:stretch>
            <a:fillRect/>
          </a:stretch>
        </p:blipFill>
        <p:spPr>
          <a:xfrm>
            <a:off x="468542" y="3388145"/>
            <a:ext cx="11254915" cy="256958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75874" y="1269829"/>
            <a:ext cx="11200440" cy="525071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l">
              <a:buNone/>
            </a:pPr>
            <a:br>
              <a:rPr lang="en-GB" sz="2400" b="0" i="0" dirty="0">
                <a:solidFill>
                  <a:srgbClr val="374151"/>
                </a:solidFill>
                <a:effectLst/>
                <a:latin typeface="Söhne"/>
              </a:rPr>
            </a:br>
            <a:r>
              <a:rPr lang="en-GB" sz="2400" b="0" i="0" dirty="0">
                <a:solidFill>
                  <a:srgbClr val="374151"/>
                </a:solidFill>
                <a:effectLst/>
                <a:latin typeface="Söhne"/>
              </a:rPr>
              <a:t>In this project, our primary aim is to forecast the successful landing of the SpaceX Falcon 9 first stage. The ability to ascertain the first stage's landing outcome is pivotal in determining the launch cost. This objective will be accomplished through the application of diverse </a:t>
            </a:r>
            <a:r>
              <a:rPr lang="ar-SY" sz="2400" b="0" i="0" dirty="0" err="1">
                <a:solidFill>
                  <a:srgbClr val="374151"/>
                </a:solidFill>
                <a:effectLst/>
                <a:latin typeface="Söhne"/>
              </a:rPr>
              <a:t>machine-learning</a:t>
            </a:r>
            <a:r>
              <a:rPr lang="en-GB" sz="2400" b="0" i="0" dirty="0">
                <a:solidFill>
                  <a:srgbClr val="374151"/>
                </a:solidFill>
                <a:effectLst/>
                <a:latin typeface="Söhne"/>
              </a:rPr>
              <a:t> classification algorithms.</a:t>
            </a:r>
          </a:p>
          <a:p>
            <a:pPr marL="0" indent="0" algn="l">
              <a:buNone/>
            </a:pPr>
            <a:r>
              <a:rPr lang="en-GB" sz="2400" b="0" i="0" dirty="0">
                <a:solidFill>
                  <a:srgbClr val="374151"/>
                </a:solidFill>
                <a:effectLst/>
                <a:latin typeface="Söhne"/>
              </a:rPr>
              <a:t>The methodology we will adhere to encompasses several crucial stages, commencing with data collection, followed by data wrangling and preprocessing, proceeding to exploratory data analysis and data visualization, and culminating in the utilization of machine learning for predictive </a:t>
            </a:r>
            <a:r>
              <a:rPr lang="en-GB" sz="2400" b="0" i="0" dirty="0" err="1">
                <a:solidFill>
                  <a:srgbClr val="374151"/>
                </a:solidFill>
                <a:effectLst/>
                <a:latin typeface="Söhne"/>
              </a:rPr>
              <a:t>modeling</a:t>
            </a:r>
            <a:r>
              <a:rPr lang="en-GB" sz="2400" b="0" i="0" dirty="0">
                <a:solidFill>
                  <a:srgbClr val="374151"/>
                </a:solidFill>
                <a:effectLst/>
                <a:latin typeface="Söhne"/>
              </a:rPr>
              <a:t>.</a:t>
            </a:r>
          </a:p>
          <a:p>
            <a:pPr marL="0" indent="0" algn="l">
              <a:buNone/>
            </a:pPr>
            <a:r>
              <a:rPr lang="en-GB" sz="2400" b="0" i="0" dirty="0">
                <a:solidFill>
                  <a:srgbClr val="374151"/>
                </a:solidFill>
                <a:effectLst/>
                <a:latin typeface="Söhne"/>
              </a:rPr>
              <a:t>In the course of our inquiry, our analytical findings reveal that certain characteristics of rocket launches exhibit correlations with their success or failure.</a:t>
            </a:r>
          </a:p>
          <a:p>
            <a:pPr marL="0" indent="0" algn="l">
              <a:buNone/>
            </a:pPr>
            <a:r>
              <a:rPr lang="en-GB" sz="2400" b="0" i="0" dirty="0">
                <a:solidFill>
                  <a:srgbClr val="374151"/>
                </a:solidFill>
                <a:effectLst/>
                <a:latin typeface="Söhne"/>
              </a:rPr>
              <a:t>Ultimately, our investigation leads us to the conclusion that the Decision Tree algorithm may offer the most suitable </a:t>
            </a:r>
            <a:r>
              <a:rPr lang="ar-SY" sz="2400" b="0" i="0" dirty="0" err="1">
                <a:solidFill>
                  <a:srgbClr val="374151"/>
                </a:solidFill>
                <a:effectLst/>
                <a:latin typeface="Söhne"/>
              </a:rPr>
              <a:t>machine-learning</a:t>
            </a:r>
            <a:r>
              <a:rPr lang="en-GB" sz="2400" b="0" i="0" dirty="0">
                <a:solidFill>
                  <a:srgbClr val="374151"/>
                </a:solidFill>
                <a:effectLst/>
                <a:latin typeface="Söhne"/>
              </a:rPr>
              <a:t> approach for this particular challenge.</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43660"/>
            <a:ext cx="10434283" cy="1287965"/>
          </a:xfrm>
          <a:prstGeom prst="rect">
            <a:avLst/>
          </a:prstGeom>
        </p:spPr>
        <p:txBody>
          <a:bodyPr>
            <a:normAutofit fontScale="92500" lnSpcReduction="10000"/>
          </a:bodyPr>
          <a:lstStyle/>
          <a:p>
            <a:pPr>
              <a:lnSpc>
                <a:spcPct val="100000"/>
              </a:lnSpc>
              <a:spcBef>
                <a:spcPts val="1400"/>
              </a:spcBef>
            </a:pPr>
            <a:r>
              <a:rPr lang="en-GB" sz="2200" dirty="0">
                <a:solidFill>
                  <a:schemeClr val="accent3">
                    <a:lumMod val="25000"/>
                  </a:schemeClr>
                </a:solidFill>
                <a:latin typeface="Abadi" panose="020B0604020104020204" pitchFamily="34" charset="0"/>
              </a:rPr>
              <a:t>This query counts and categorizes the total number of mission outcomes, grouping them by their respective mission outcomes. The result of this query provides a summary of the total number of missions categorized by their outcomes, including both successful and failed missions.</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B9287BD-2829-B29D-C4C1-0E44CFB6B390}"/>
              </a:ext>
            </a:extLst>
          </p:cNvPr>
          <p:cNvPicPr>
            <a:picLocks noChangeAspect="1"/>
          </p:cNvPicPr>
          <p:nvPr/>
        </p:nvPicPr>
        <p:blipFill>
          <a:blip r:embed="rId3"/>
          <a:stretch>
            <a:fillRect/>
          </a:stretch>
        </p:blipFill>
        <p:spPr>
          <a:xfrm>
            <a:off x="838200" y="2632292"/>
            <a:ext cx="10515600" cy="359410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10687961" cy="4351338"/>
          </a:xfrm>
          <a:prstGeom prst="rect">
            <a:avLst/>
          </a:prstGeom>
        </p:spPr>
        <p:txBody>
          <a:bodyPr>
            <a:normAutofit/>
          </a:bodyPr>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This query retrieves the booster versions and their corresponding payload masses where the payload mass is equal to the maximum payload mass found in the dataset. The result displays the names of boosters that have carried the maximum payload mass, which is 15600 kilograms.</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E5BDC470-41BD-04D0-6D08-C6C98408C172}"/>
              </a:ext>
            </a:extLst>
          </p:cNvPr>
          <p:cNvPicPr>
            <a:picLocks noChangeAspect="1"/>
          </p:cNvPicPr>
          <p:nvPr/>
        </p:nvPicPr>
        <p:blipFill>
          <a:blip r:embed="rId3"/>
          <a:stretch>
            <a:fillRect/>
          </a:stretch>
        </p:blipFill>
        <p:spPr>
          <a:xfrm>
            <a:off x="908907" y="2710080"/>
            <a:ext cx="8825402" cy="392425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53331"/>
            <a:ext cx="10687961" cy="2265373"/>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This query retrieves records from the dataset for the year 2015 where the landing outcome is marked as "Failure (drone ship)." The result displays the year, month, booster version, launch site name, payload, payload mass, mission outcome, and landing outcome for each of these failed drone ship landings in the year 2015.</a:t>
            </a:r>
          </a:p>
          <a:p>
            <a:pPr>
              <a:lnSpc>
                <a:spcPct val="100000"/>
              </a:lnSpc>
              <a:spcBef>
                <a:spcPts val="1400"/>
              </a:spcBef>
            </a:pPr>
            <a:endParaRPr lang="en-GB" dirty="0">
              <a:solidFill>
                <a:schemeClr val="accent3">
                  <a:lumMod val="25000"/>
                </a:schemeClr>
              </a:solidFill>
              <a:latin typeface="Abadi"/>
            </a:endParaRPr>
          </a:p>
          <a:p>
            <a:pPr>
              <a:lnSpc>
                <a:spcPct val="100000"/>
              </a:lnSpc>
              <a:spcBef>
                <a:spcPts val="1400"/>
              </a:spcBef>
            </a:pPr>
            <a:endParaRPr lang="en-GB" dirty="0">
              <a:solidFill>
                <a:schemeClr val="accent3">
                  <a:lumMod val="25000"/>
                </a:schemeClr>
              </a:solidFill>
              <a:latin typeface="Abadi"/>
            </a:endParaRPr>
          </a:p>
          <a:p>
            <a:pPr>
              <a:lnSpc>
                <a:spcPct val="100000"/>
              </a:lnSpc>
              <a:spcBef>
                <a:spcPts val="1400"/>
              </a:spcBef>
            </a:pPr>
            <a:endParaRPr lang="en-GB" dirty="0">
              <a:solidFill>
                <a:schemeClr val="accent3">
                  <a:lumMod val="25000"/>
                </a:schemeClr>
              </a:solidFill>
              <a:latin typeface="Abadi"/>
            </a:endParaRPr>
          </a:p>
          <a:p>
            <a:pPr>
              <a:lnSpc>
                <a:spcPct val="100000"/>
              </a:lnSpc>
              <a:spcBef>
                <a:spcPts val="1400"/>
              </a:spcBef>
            </a:pPr>
            <a:endParaRPr lang="en-GB" dirty="0">
              <a:solidFill>
                <a:schemeClr val="accent3">
                  <a:lumMod val="25000"/>
                </a:schemeClr>
              </a:solidFill>
              <a:latin typeface="Abadi"/>
            </a:endParaRPr>
          </a:p>
          <a:p>
            <a:pPr>
              <a:lnSpc>
                <a:spcPct val="100000"/>
              </a:lnSpc>
              <a:spcBef>
                <a:spcPts val="1400"/>
              </a:spcBef>
            </a:pP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C500505-4A53-BACF-C75C-A45B6126C118}"/>
              </a:ext>
            </a:extLst>
          </p:cNvPr>
          <p:cNvPicPr>
            <a:picLocks noChangeAspect="1"/>
          </p:cNvPicPr>
          <p:nvPr/>
        </p:nvPicPr>
        <p:blipFill>
          <a:blip r:embed="rId3"/>
          <a:stretch>
            <a:fillRect/>
          </a:stretch>
        </p:blipFill>
        <p:spPr>
          <a:xfrm>
            <a:off x="399102" y="3096465"/>
            <a:ext cx="11429777" cy="308652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908846" cy="4351338"/>
          </a:xfrm>
          <a:prstGeom prst="rect">
            <a:avLst/>
          </a:prstGeom>
        </p:spPr>
        <p:txBody>
          <a:bodyPr lIns="91440" tIns="45720" rIns="91440" bIns="45720" anchor="t"/>
          <a:lstStyle/>
          <a:p>
            <a:pPr marL="0" indent="0">
              <a:lnSpc>
                <a:spcPct val="100000"/>
              </a:lnSpc>
              <a:spcBef>
                <a:spcPts val="1400"/>
              </a:spcBef>
              <a:buNone/>
            </a:pPr>
            <a:r>
              <a:rPr lang="en-GB" sz="2200" dirty="0">
                <a:solidFill>
                  <a:schemeClr val="accent3">
                    <a:lumMod val="25000"/>
                  </a:schemeClr>
                </a:solidFill>
                <a:latin typeface="Abadi" panose="020B0604020104020204" pitchFamily="34" charset="0"/>
              </a:rPr>
              <a:t>The query groups the landing outcomes, counts the occurrences for each group, and orders them in descending order by </a:t>
            </a:r>
            <a:r>
              <a:rPr lang="en-GB" sz="2200" dirty="0" err="1">
                <a:solidFill>
                  <a:schemeClr val="accent3">
                    <a:lumMod val="25000"/>
                  </a:schemeClr>
                </a:solidFill>
                <a:latin typeface="Abadi" panose="020B0604020104020204" pitchFamily="34" charset="0"/>
              </a:rPr>
              <a:t>count_outcomes</a:t>
            </a:r>
            <a:r>
              <a:rPr lang="en-GB" sz="2200" dirty="0">
                <a:solidFill>
                  <a:schemeClr val="accent3">
                    <a:lumMod val="25000"/>
                  </a:schemeClr>
                </a:solidFill>
                <a:latin typeface="Abadi" panose="020B0604020104020204" pitchFamily="34" charset="0"/>
              </a:rPr>
              <a:t>. This provides a ranked list of landing outcomes between the specified dates, showing which outcome occurred most frequently during that time period.</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37EAE30-15B3-3DB1-FECA-DCE2CCBAEB21}"/>
              </a:ext>
            </a:extLst>
          </p:cNvPr>
          <p:cNvPicPr>
            <a:picLocks noChangeAspect="1"/>
          </p:cNvPicPr>
          <p:nvPr/>
        </p:nvPicPr>
        <p:blipFill>
          <a:blip r:embed="rId3"/>
          <a:stretch>
            <a:fillRect/>
          </a:stretch>
        </p:blipFill>
        <p:spPr>
          <a:xfrm>
            <a:off x="716962" y="2680562"/>
            <a:ext cx="9364588" cy="417743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024653" y="1380967"/>
            <a:ext cx="10098618"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The screenshot visually represents SpaceX launch sites worldwide.</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err="1">
                <a:solidFill>
                  <a:srgbClr val="0B49CB"/>
                </a:solidFill>
                <a:latin typeface="Abadi"/>
              </a:rPr>
              <a:t>Analyzing</a:t>
            </a:r>
            <a:r>
              <a:rPr lang="en-GB" dirty="0">
                <a:solidFill>
                  <a:srgbClr val="0B49CB"/>
                </a:solidFill>
                <a:latin typeface="Abadi"/>
              </a:rPr>
              <a:t> SpaceX Launch Site Locations and Success Rates</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4A28AF67-F50D-D74E-1A19-C6E1BBF9BB04}"/>
              </a:ext>
            </a:extLst>
          </p:cNvPr>
          <p:cNvPicPr>
            <a:picLocks noChangeAspect="1"/>
          </p:cNvPicPr>
          <p:nvPr/>
        </p:nvPicPr>
        <p:blipFill>
          <a:blip r:embed="rId3"/>
          <a:stretch>
            <a:fillRect/>
          </a:stretch>
        </p:blipFill>
        <p:spPr>
          <a:xfrm>
            <a:off x="943630" y="1886572"/>
            <a:ext cx="9554607" cy="463794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Folium Map Showing Launch Outcomes</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7161A2DE-7DD0-3AAE-0C92-BC410AD06007}"/>
              </a:ext>
            </a:extLst>
          </p:cNvPr>
          <p:cNvPicPr>
            <a:picLocks noChangeAspect="1"/>
          </p:cNvPicPr>
          <p:nvPr/>
        </p:nvPicPr>
        <p:blipFill>
          <a:blip r:embed="rId3"/>
          <a:stretch>
            <a:fillRect/>
          </a:stretch>
        </p:blipFill>
        <p:spPr>
          <a:xfrm>
            <a:off x="770011" y="1634334"/>
            <a:ext cx="6210838" cy="3589331"/>
          </a:xfrm>
          <a:prstGeom prst="rect">
            <a:avLst/>
          </a:prstGeom>
        </p:spPr>
      </p:pic>
      <p:sp>
        <p:nvSpPr>
          <p:cNvPr id="6" name="Content Placeholder 4">
            <a:extLst>
              <a:ext uri="{FF2B5EF4-FFF2-40B4-BE49-F238E27FC236}">
                <a16:creationId xmlns:a16="http://schemas.microsoft.com/office/drawing/2014/main" id="{5F54EBAE-5703-6C37-74A7-D8700DB85DF3}"/>
              </a:ext>
            </a:extLst>
          </p:cNvPr>
          <p:cNvSpPr txBox="1">
            <a:spLocks/>
          </p:cNvSpPr>
          <p:nvPr/>
        </p:nvSpPr>
        <p:spPr>
          <a:xfrm>
            <a:off x="7303625" y="1380967"/>
            <a:ext cx="3819646"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GB" sz="2200" dirty="0">
                <a:solidFill>
                  <a:schemeClr val="accent3">
                    <a:lumMod val="25000"/>
                  </a:schemeClr>
                </a:solidFill>
                <a:latin typeface="Abadi"/>
              </a:rPr>
              <a:t>This screenshot shows a Folium map with </a:t>
            </a:r>
            <a:r>
              <a:rPr lang="en-GB" sz="2200" dirty="0" err="1">
                <a:solidFill>
                  <a:schemeClr val="accent3">
                    <a:lumMod val="25000"/>
                  </a:schemeClr>
                </a:solidFill>
                <a:latin typeface="Abadi"/>
              </a:rPr>
              <a:t>color-labeled</a:t>
            </a:r>
            <a:r>
              <a:rPr lang="en-GB" sz="2200" dirty="0">
                <a:solidFill>
                  <a:schemeClr val="accent3">
                    <a:lumMod val="25000"/>
                  </a:schemeClr>
                </a:solidFill>
                <a:latin typeface="Abadi"/>
              </a:rPr>
              <a:t> markers indicating the launch outcomes. Green markers represent successful launches, while red markers represent unsuccessful ones.</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51271" y="1331872"/>
            <a:ext cx="4988778" cy="4755984"/>
          </a:xfrm>
          <a:prstGeom prst="rect">
            <a:avLst/>
          </a:prstGeom>
        </p:spPr>
        <p:txBody>
          <a:bodyPr lIns="91440" tIns="45720" rIns="91440" bIns="45720" anchor="t">
            <a:normAutofit fontScale="92500"/>
          </a:bodyPr>
          <a:lstStyle/>
          <a:p>
            <a:pPr>
              <a:lnSpc>
                <a:spcPct val="100000"/>
              </a:lnSpc>
              <a:spcBef>
                <a:spcPts val="1400"/>
              </a:spcBef>
            </a:pPr>
            <a:r>
              <a:rPr lang="en-GB" sz="2200" dirty="0">
                <a:solidFill>
                  <a:schemeClr val="accent3">
                    <a:lumMod val="25000"/>
                  </a:schemeClr>
                </a:solidFill>
                <a:latin typeface="Abadi"/>
              </a:rPr>
              <a:t>This screenshot displays a Folium map featuring a selected launch site and its proximity to various geographical features, including a railway, highway, coastline, and distances calculated and displayed. The map utilizes markers and distance lines to illustrate these relationships, providing insights into the launch site's positioning relative to key transportation and geographical elements. This interactive visualization helps </a:t>
            </a:r>
            <a:r>
              <a:rPr lang="en-GB" sz="2200" dirty="0" err="1">
                <a:solidFill>
                  <a:schemeClr val="accent3">
                    <a:lumMod val="25000"/>
                  </a:schemeClr>
                </a:solidFill>
                <a:latin typeface="Abadi"/>
              </a:rPr>
              <a:t>analyze</a:t>
            </a:r>
            <a:r>
              <a:rPr lang="en-GB" sz="2200" dirty="0">
                <a:solidFill>
                  <a:schemeClr val="accent3">
                    <a:lumMod val="25000"/>
                  </a:schemeClr>
                </a:solidFill>
                <a:latin typeface="Abadi"/>
              </a:rPr>
              <a:t> the strategic placement of launch sites in relation to infrastructure and natural surroundings.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Proximity Map</a:t>
            </a:r>
          </a:p>
        </p:txBody>
      </p:sp>
      <p:pic>
        <p:nvPicPr>
          <p:cNvPr id="4" name="Picture 3">
            <a:extLst>
              <a:ext uri="{FF2B5EF4-FFF2-40B4-BE49-F238E27FC236}">
                <a16:creationId xmlns:a16="http://schemas.microsoft.com/office/drawing/2014/main" id="{4C3F73BC-7C6E-A04F-5800-53122AC4EED7}"/>
              </a:ext>
            </a:extLst>
          </p:cNvPr>
          <p:cNvPicPr>
            <a:picLocks noChangeAspect="1"/>
          </p:cNvPicPr>
          <p:nvPr/>
        </p:nvPicPr>
        <p:blipFill rotWithShape="1">
          <a:blip r:embed="rId3"/>
          <a:srcRect l="5138" t="6345"/>
          <a:stretch/>
        </p:blipFill>
        <p:spPr>
          <a:xfrm>
            <a:off x="770011" y="1296364"/>
            <a:ext cx="5111879" cy="3589303"/>
          </a:xfrm>
          <a:prstGeom prst="rect">
            <a:avLst/>
          </a:prstGeom>
        </p:spPr>
      </p:pic>
      <p:pic>
        <p:nvPicPr>
          <p:cNvPr id="7" name="Picture 6">
            <a:extLst>
              <a:ext uri="{FF2B5EF4-FFF2-40B4-BE49-F238E27FC236}">
                <a16:creationId xmlns:a16="http://schemas.microsoft.com/office/drawing/2014/main" id="{C6485B84-7B12-FF82-3816-4E0874DA1BEF}"/>
              </a:ext>
            </a:extLst>
          </p:cNvPr>
          <p:cNvPicPr>
            <a:picLocks noChangeAspect="1"/>
          </p:cNvPicPr>
          <p:nvPr/>
        </p:nvPicPr>
        <p:blipFill rotWithShape="1">
          <a:blip r:embed="rId4"/>
          <a:srcRect l="13266" t="20494" r="22725" b="12147"/>
          <a:stretch/>
        </p:blipFill>
        <p:spPr>
          <a:xfrm>
            <a:off x="2413029" y="5133360"/>
            <a:ext cx="1668896" cy="1244024"/>
          </a:xfrm>
          <a:prstGeom prst="rect">
            <a:avLst/>
          </a:prstGeom>
        </p:spPr>
      </p:pic>
      <p:pic>
        <p:nvPicPr>
          <p:cNvPr id="10" name="Picture 9">
            <a:extLst>
              <a:ext uri="{FF2B5EF4-FFF2-40B4-BE49-F238E27FC236}">
                <a16:creationId xmlns:a16="http://schemas.microsoft.com/office/drawing/2014/main" id="{D273A61D-D917-6913-7440-2AC356008376}"/>
              </a:ext>
            </a:extLst>
          </p:cNvPr>
          <p:cNvPicPr>
            <a:picLocks noChangeAspect="1"/>
          </p:cNvPicPr>
          <p:nvPr/>
        </p:nvPicPr>
        <p:blipFill>
          <a:blip r:embed="rId5"/>
          <a:stretch>
            <a:fillRect/>
          </a:stretch>
        </p:blipFill>
        <p:spPr>
          <a:xfrm>
            <a:off x="734028" y="5000263"/>
            <a:ext cx="1524132" cy="1562235"/>
          </a:xfrm>
          <a:prstGeom prst="rect">
            <a:avLst/>
          </a:prstGeom>
        </p:spPr>
      </p:pic>
      <p:pic>
        <p:nvPicPr>
          <p:cNvPr id="12" name="Picture 11">
            <a:extLst>
              <a:ext uri="{FF2B5EF4-FFF2-40B4-BE49-F238E27FC236}">
                <a16:creationId xmlns:a16="http://schemas.microsoft.com/office/drawing/2014/main" id="{B01E546D-BF75-E795-D064-E0E550DF2D4D}"/>
              </a:ext>
            </a:extLst>
          </p:cNvPr>
          <p:cNvPicPr>
            <a:picLocks noChangeAspect="1"/>
          </p:cNvPicPr>
          <p:nvPr/>
        </p:nvPicPr>
        <p:blipFill>
          <a:blip r:embed="rId6"/>
          <a:stretch>
            <a:fillRect/>
          </a:stretch>
        </p:blipFill>
        <p:spPr>
          <a:xfrm>
            <a:off x="4264946" y="5203689"/>
            <a:ext cx="1616944" cy="83190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39292" y="1547833"/>
            <a:ext cx="4218971" cy="4351338"/>
          </a:xfrm>
          <a:prstGeom prst="rect">
            <a:avLst/>
          </a:prstGeom>
        </p:spPr>
        <p:txBody>
          <a:bodyPr lIns="91440" tIns="45720" rIns="91440" bIns="45720" anchor="t">
            <a:normAutofit/>
          </a:bodyPr>
          <a:lstStyle/>
          <a:p>
            <a:pPr marL="0" indent="0">
              <a:lnSpc>
                <a:spcPct val="100000"/>
              </a:lnSpc>
              <a:spcBef>
                <a:spcPts val="1400"/>
              </a:spcBef>
              <a:buNone/>
            </a:pPr>
            <a:r>
              <a:rPr lang="en-GB" sz="2200" dirty="0">
                <a:solidFill>
                  <a:schemeClr val="accent3">
                    <a:lumMod val="25000"/>
                  </a:schemeClr>
                </a:solidFill>
                <a:latin typeface="Abadi"/>
              </a:rPr>
              <a:t>This screenshot showcases a pie chart visualizing the total number of successful launches across all launch sites. The chart provides a clear breakdown of success counts for each launch site, allowing viewers to compare their success rates. It offers valuable insights into which launch sites have been more successful in terms of mission outcomes.</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Launch Success Count by Site (Pie Chart)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259DC5A4-6EBB-1174-2488-CD82C802685F}"/>
              </a:ext>
            </a:extLst>
          </p:cNvPr>
          <p:cNvPicPr>
            <a:picLocks noChangeAspect="1"/>
          </p:cNvPicPr>
          <p:nvPr/>
        </p:nvPicPr>
        <p:blipFill>
          <a:blip r:embed="rId3"/>
          <a:stretch>
            <a:fillRect/>
          </a:stretch>
        </p:blipFill>
        <p:spPr>
          <a:xfrm>
            <a:off x="666735" y="1636132"/>
            <a:ext cx="6590592" cy="448453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28" y="1476096"/>
            <a:ext cx="10678132" cy="39058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GB" sz="2400" dirty="0">
                <a:solidFill>
                  <a:schemeClr val="accent3">
                    <a:lumMod val="25000"/>
                  </a:schemeClr>
                </a:solidFill>
                <a:latin typeface="Abadi" panose="020B0604020104020204" pitchFamily="34" charset="0"/>
              </a:rPr>
              <a:t>In this project, we will predict whether the SpaceX Falcon 9 first stage will land successfully. If we can determine if the first stage will land, we can determine the cost of a launch. This will be achieved with the use of different </a:t>
            </a:r>
            <a:r>
              <a:rPr lang="ar-SY" sz="2400" dirty="0" err="1">
                <a:solidFill>
                  <a:schemeClr val="accent3">
                    <a:lumMod val="25000"/>
                  </a:schemeClr>
                </a:solidFill>
                <a:latin typeface="Abadi" panose="020B0604020104020204" pitchFamily="34" charset="0"/>
              </a:rPr>
              <a:t>machine-learning</a:t>
            </a:r>
            <a:r>
              <a:rPr lang="en-GB" sz="2400" dirty="0">
                <a:solidFill>
                  <a:schemeClr val="accent3">
                    <a:lumMod val="25000"/>
                  </a:schemeClr>
                </a:solidFill>
                <a:latin typeface="Abadi" panose="020B0604020104020204" pitchFamily="34" charset="0"/>
              </a:rPr>
              <a:t> classification algorithms.</a:t>
            </a:r>
          </a:p>
          <a:p>
            <a:pPr marL="0" indent="0">
              <a:spcBef>
                <a:spcPts val="1400"/>
              </a:spcBef>
              <a:buNone/>
            </a:pPr>
            <a:r>
              <a:rPr lang="en-GB" sz="2400" dirty="0">
                <a:solidFill>
                  <a:schemeClr val="accent3">
                    <a:lumMod val="25000"/>
                  </a:schemeClr>
                </a:solidFill>
                <a:latin typeface="Abadi" panose="020B0604020104020204" pitchFamily="34" charset="0"/>
              </a:rPr>
              <a:t>During our investigation, the results of our analysis indicate that there are some features of rocket launches</a:t>
            </a:r>
            <a:r>
              <a:rPr lang="ar-SY" sz="2400" dirty="0">
                <a:solidFill>
                  <a:schemeClr val="accent3">
                    <a:lumMod val="25000"/>
                  </a:schemeClr>
                </a:solidFill>
                <a:latin typeface="Abadi" panose="020B0604020104020204" pitchFamily="34" charset="0"/>
              </a:rPr>
              <a:t> </a:t>
            </a:r>
            <a:r>
              <a:rPr lang="en-GB" sz="2400" dirty="0">
                <a:solidFill>
                  <a:schemeClr val="accent3">
                    <a:lumMod val="25000"/>
                  </a:schemeClr>
                </a:solidFill>
                <a:latin typeface="Abadi" panose="020B0604020104020204" pitchFamily="34" charset="0"/>
              </a:rPr>
              <a:t>that have a correlation with the success or failure launches.</a:t>
            </a:r>
          </a:p>
          <a:p>
            <a:pPr marL="0" indent="0">
              <a:spcBef>
                <a:spcPts val="1400"/>
              </a:spcBef>
              <a:buNone/>
            </a:pPr>
            <a:r>
              <a:rPr lang="en-GB" sz="2400" dirty="0">
                <a:solidFill>
                  <a:schemeClr val="accent3">
                    <a:lumMod val="25000"/>
                  </a:schemeClr>
                </a:solidFill>
                <a:latin typeface="Abadi" panose="020B0604020104020204" pitchFamily="34" charset="0"/>
              </a:rPr>
              <a:t>In the end we conclude that  the Decision Tree may be the best machine learning algorithm to for this problem. </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02684" y="1825625"/>
            <a:ext cx="4282926" cy="4351338"/>
          </a:xfrm>
          <a:prstGeom prst="rect">
            <a:avLst/>
          </a:prstGeom>
        </p:spPr>
        <p:txBody>
          <a:bodyPr lIns="91440" tIns="45720" rIns="91440" bIns="45720" anchor="t">
            <a:normAutofit/>
          </a:bodyPr>
          <a:lstStyle/>
          <a:p>
            <a:pPr marL="0" indent="0">
              <a:buNone/>
            </a:pPr>
            <a:r>
              <a:rPr lang="en-GB" dirty="0"/>
              <a:t>This screenshot displays a pie chart representing the launch success ratio for the launch site with the highest success rate. The chart visually illustrates the distribution of successful and failed launches for this specific site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Launch Success Ratio by Site (Pie Chart)</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073D986E-D3A3-F6B4-E387-66B03F675D3A}"/>
              </a:ext>
            </a:extLst>
          </p:cNvPr>
          <p:cNvPicPr>
            <a:picLocks noChangeAspect="1"/>
          </p:cNvPicPr>
          <p:nvPr/>
        </p:nvPicPr>
        <p:blipFill>
          <a:blip r:embed="rId3"/>
          <a:stretch>
            <a:fillRect/>
          </a:stretch>
        </p:blipFill>
        <p:spPr>
          <a:xfrm>
            <a:off x="479808" y="1825625"/>
            <a:ext cx="5967291" cy="398269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7716" y="1435261"/>
            <a:ext cx="4178461" cy="5139159"/>
          </a:xfrm>
          <a:prstGeom prst="rect">
            <a:avLst/>
          </a:prstGeom>
        </p:spPr>
        <p:txBody>
          <a:bodyPr lIns="91440" tIns="45720" rIns="91440" bIns="45720" anchor="t">
            <a:normAutofit/>
          </a:bodyPr>
          <a:lstStyle/>
          <a:p>
            <a:pPr algn="l"/>
            <a:r>
              <a:rPr lang="en-GB" sz="2000" b="0" i="0" dirty="0">
                <a:solidFill>
                  <a:srgbClr val="374151"/>
                </a:solidFill>
                <a:effectLst/>
                <a:latin typeface="Söhne"/>
              </a:rPr>
              <a:t>These screenshots display scatter plots representing the relationship between payload mass and launch outcomes for all launch sites. The scatter plots allow users to explore how different payload ranges impact the success or failure of launches.</a:t>
            </a:r>
          </a:p>
          <a:p>
            <a:pPr algn="l"/>
            <a:r>
              <a:rPr lang="en-GB" sz="2000" b="0" i="0" dirty="0">
                <a:solidFill>
                  <a:srgbClr val="374151"/>
                </a:solidFill>
                <a:effectLst/>
                <a:latin typeface="Söhne"/>
              </a:rPr>
              <a:t>By interacting with the payload range slider, users can customize the analysis to focus on specific payload mass ranges and gain insights into the impact of payload on launch success.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GB" dirty="0">
                <a:solidFill>
                  <a:srgbClr val="0B49CB"/>
                </a:solidFill>
                <a:latin typeface="Abadi"/>
              </a:rPr>
              <a:t>Payload vs. Launch Outcome Analysis (Scatter Plot)</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9D4492AB-EF19-859B-9340-2C8CCBDBD69A}"/>
              </a:ext>
            </a:extLst>
          </p:cNvPr>
          <p:cNvPicPr>
            <a:picLocks noChangeAspect="1"/>
          </p:cNvPicPr>
          <p:nvPr/>
        </p:nvPicPr>
        <p:blipFill>
          <a:blip r:embed="rId3"/>
          <a:stretch>
            <a:fillRect/>
          </a:stretch>
        </p:blipFill>
        <p:spPr>
          <a:xfrm>
            <a:off x="770011" y="1270702"/>
            <a:ext cx="6394718" cy="2838311"/>
          </a:xfrm>
          <a:prstGeom prst="rect">
            <a:avLst/>
          </a:prstGeom>
        </p:spPr>
      </p:pic>
      <p:pic>
        <p:nvPicPr>
          <p:cNvPr id="7" name="Picture 6">
            <a:extLst>
              <a:ext uri="{FF2B5EF4-FFF2-40B4-BE49-F238E27FC236}">
                <a16:creationId xmlns:a16="http://schemas.microsoft.com/office/drawing/2014/main" id="{8A7C5FAD-B010-0DDE-E2AE-E137DEE8769A}"/>
              </a:ext>
            </a:extLst>
          </p:cNvPr>
          <p:cNvPicPr>
            <a:picLocks noChangeAspect="1"/>
          </p:cNvPicPr>
          <p:nvPr/>
        </p:nvPicPr>
        <p:blipFill>
          <a:blip r:embed="rId4"/>
          <a:stretch>
            <a:fillRect/>
          </a:stretch>
        </p:blipFill>
        <p:spPr>
          <a:xfrm>
            <a:off x="646027" y="4109014"/>
            <a:ext cx="6518701" cy="27472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01822" y="1630701"/>
            <a:ext cx="5325989" cy="4480732"/>
          </a:xfrm>
          <a:prstGeom prst="rect">
            <a:avLst/>
          </a:prstGeom>
        </p:spPr>
        <p:txBody>
          <a:bodyPr vert="horz" lIns="91440" tIns="45720" rIns="91440" bIns="45720" rtlCol="0" anchor="t">
            <a:normAutofit/>
          </a:bodyPr>
          <a:lstStyle/>
          <a:p>
            <a:pPr algn="l"/>
            <a:r>
              <a:rPr lang="en-GB" sz="2000" b="0" i="0" dirty="0">
                <a:solidFill>
                  <a:srgbClr val="374151"/>
                </a:solidFill>
                <a:effectLst/>
              </a:rPr>
              <a:t>In this section, we will visualize and compare the accuracy of different classification models using a bar chart. We have evaluated four models: Logistic Regression, Support Vector Machine (SVM), Decision Tree, and K-Nearest </a:t>
            </a:r>
            <a:r>
              <a:rPr lang="en-GB" sz="2000" b="0" i="0" dirty="0" err="1">
                <a:solidFill>
                  <a:srgbClr val="374151"/>
                </a:solidFill>
                <a:effectLst/>
              </a:rPr>
              <a:t>Neighbors</a:t>
            </a:r>
            <a:r>
              <a:rPr lang="en-GB" sz="2000" b="0" i="0" dirty="0">
                <a:solidFill>
                  <a:srgbClr val="374151"/>
                </a:solidFill>
                <a:effectLst/>
              </a:rPr>
              <a:t> (KNN).</a:t>
            </a:r>
          </a:p>
          <a:p>
            <a:r>
              <a:rPr lang="en-GB" sz="2000" dirty="0"/>
              <a:t>Logistic Regression and SVM both achieved an accuracy of approximately 83.33% on the test data.</a:t>
            </a:r>
          </a:p>
          <a:p>
            <a:r>
              <a:rPr lang="en-GB" sz="2000" dirty="0"/>
              <a:t>The Decision Tree model outperformed other models with an accuracy of approximately 88.89% on the test data.</a:t>
            </a:r>
          </a:p>
          <a:p>
            <a:r>
              <a:rPr lang="en-GB" sz="2000" dirty="0"/>
              <a:t>KNN also achieved an accuracy of approximately 83.33% on the test data.</a:t>
            </a:r>
            <a:endParaRPr lang="en-US" dirty="0">
              <a:solidFill>
                <a:schemeClr val="accent3">
                  <a:lumMod val="25000"/>
                </a:schemeClr>
              </a:solidFill>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EA4CB6C-DDCA-5C17-97FD-0E21B0333715}"/>
              </a:ext>
            </a:extLst>
          </p:cNvPr>
          <p:cNvPicPr>
            <a:picLocks noChangeAspect="1"/>
          </p:cNvPicPr>
          <p:nvPr/>
        </p:nvPicPr>
        <p:blipFill>
          <a:blip r:embed="rId3"/>
          <a:stretch>
            <a:fillRect/>
          </a:stretch>
        </p:blipFill>
        <p:spPr>
          <a:xfrm>
            <a:off x="6789300" y="1762948"/>
            <a:ext cx="4744126" cy="300582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11510" y="1562582"/>
            <a:ext cx="5584490" cy="4294208"/>
          </a:xfrm>
          <a:prstGeom prst="rect">
            <a:avLst/>
          </a:prstGeom>
        </p:spPr>
        <p:txBody>
          <a:bodyPr>
            <a:normAutofit fontScale="55000" lnSpcReduction="20000"/>
          </a:bodyPr>
          <a:lstStyle/>
          <a:p>
            <a:pPr>
              <a:lnSpc>
                <a:spcPct val="150000"/>
              </a:lnSpc>
              <a:spcBef>
                <a:spcPts val="1400"/>
              </a:spcBef>
            </a:pPr>
            <a:r>
              <a:rPr lang="en-GB" sz="2400" dirty="0">
                <a:solidFill>
                  <a:schemeClr val="tx1">
                    <a:lumMod val="85000"/>
                    <a:lumOff val="15000"/>
                  </a:schemeClr>
                </a:solidFill>
                <a:latin typeface="Microsoft JhengHei" panose="020B0604030504040204" charset="-120"/>
                <a:ea typeface="Microsoft JhengHei" panose="020B0604030504040204" charset="-120"/>
              </a:rPr>
              <a:t>True Negatives (TN): There are 11 True Negatives. These are cases where the model correctly predicted unsuccessful landings, and indeed, the Falcon 9 first stage did not land successfully.</a:t>
            </a:r>
          </a:p>
          <a:p>
            <a:pPr>
              <a:lnSpc>
                <a:spcPct val="150000"/>
              </a:lnSpc>
              <a:spcBef>
                <a:spcPts val="1400"/>
              </a:spcBef>
            </a:pPr>
            <a:r>
              <a:rPr lang="en-GB" sz="2400" dirty="0">
                <a:solidFill>
                  <a:schemeClr val="tx1">
                    <a:lumMod val="85000"/>
                    <a:lumOff val="15000"/>
                  </a:schemeClr>
                </a:solidFill>
                <a:latin typeface="Microsoft JhengHei" panose="020B0604030504040204" charset="-120"/>
                <a:ea typeface="Microsoft JhengHei" panose="020B0604030504040204" charset="-120"/>
              </a:rPr>
              <a:t>False Positives (FP): There is 1 False Positive. This is a case where the model incorrectly predicted a successful landing, but in reality, the Falcon 9 first stage did not land successfully.</a:t>
            </a:r>
          </a:p>
          <a:p>
            <a:pPr>
              <a:lnSpc>
                <a:spcPct val="150000"/>
              </a:lnSpc>
              <a:spcBef>
                <a:spcPts val="1400"/>
              </a:spcBef>
            </a:pPr>
            <a:r>
              <a:rPr lang="en-GB" sz="2400" dirty="0">
                <a:solidFill>
                  <a:schemeClr val="tx1">
                    <a:lumMod val="85000"/>
                    <a:lumOff val="15000"/>
                  </a:schemeClr>
                </a:solidFill>
                <a:latin typeface="Microsoft JhengHei" panose="020B0604030504040204" charset="-120"/>
                <a:ea typeface="Microsoft JhengHei" panose="020B0604030504040204" charset="-120"/>
              </a:rPr>
              <a:t>False Negatives (FN): There is 1 False Negative. This is a case where the model incorrectly predicted an unsuccessful landing, but in reality, the Falcon 9 first stage did land successfully.</a:t>
            </a:r>
          </a:p>
          <a:p>
            <a:pPr>
              <a:lnSpc>
                <a:spcPct val="150000"/>
              </a:lnSpc>
              <a:spcBef>
                <a:spcPts val="1400"/>
              </a:spcBef>
            </a:pPr>
            <a:r>
              <a:rPr lang="en-GB" sz="2400" dirty="0">
                <a:solidFill>
                  <a:schemeClr val="tx1">
                    <a:lumMod val="85000"/>
                    <a:lumOff val="15000"/>
                  </a:schemeClr>
                </a:solidFill>
                <a:latin typeface="Microsoft JhengHei" panose="020B0604030504040204" charset="-120"/>
                <a:ea typeface="Microsoft JhengHei" panose="020B0604030504040204" charset="-120"/>
              </a:rPr>
              <a:t>True Positives (TP): There are 5 True Positives. These are cases where the model correctly predicted successful landings, and indeed, the Falcon 9 first stage did land successfully.</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EBD398E9-5903-B59B-B4BE-2A612D62974E}"/>
              </a:ext>
            </a:extLst>
          </p:cNvPr>
          <p:cNvPicPr>
            <a:picLocks noChangeAspect="1"/>
          </p:cNvPicPr>
          <p:nvPr/>
        </p:nvPicPr>
        <p:blipFill>
          <a:blip r:embed="rId3"/>
          <a:stretch>
            <a:fillRect/>
          </a:stretch>
        </p:blipFill>
        <p:spPr>
          <a:xfrm>
            <a:off x="6096000" y="1450740"/>
            <a:ext cx="6014257" cy="421179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12111"/>
            <a:ext cx="10202789" cy="4814281"/>
          </a:xfrm>
          <a:prstGeom prst="rect">
            <a:avLst/>
          </a:prstGeom>
        </p:spPr>
        <p:txBody>
          <a:bodyPr>
            <a:normAutofit fontScale="92500" lnSpcReduction="10000"/>
          </a:bodyPr>
          <a:lstStyle/>
          <a:p>
            <a:pPr>
              <a:lnSpc>
                <a:spcPct val="100000"/>
              </a:lnSpc>
              <a:spcBef>
                <a:spcPts val="1400"/>
              </a:spcBef>
            </a:pPr>
            <a:r>
              <a:rPr lang="en-GB" sz="2200" b="1" dirty="0">
                <a:solidFill>
                  <a:schemeClr val="accent3">
                    <a:lumMod val="25000"/>
                  </a:schemeClr>
                </a:solidFill>
                <a:latin typeface="Abadi" panose="020B0604020104020204" pitchFamily="34" charset="0"/>
              </a:rPr>
              <a:t>Point 1</a:t>
            </a:r>
            <a:r>
              <a:rPr lang="en-GB" sz="2200" dirty="0">
                <a:solidFill>
                  <a:schemeClr val="accent3">
                    <a:lumMod val="25000"/>
                  </a:schemeClr>
                </a:solidFill>
                <a:latin typeface="Abadi" panose="020B0604020104020204" pitchFamily="34" charset="0"/>
              </a:rPr>
              <a:t>: The machine learning models, including Logistic Regression, Support Vector Machine, Decision Tree, and K-Nearest </a:t>
            </a:r>
            <a:r>
              <a:rPr lang="en-GB" sz="2200" dirty="0" err="1">
                <a:solidFill>
                  <a:schemeClr val="accent3">
                    <a:lumMod val="25000"/>
                  </a:schemeClr>
                </a:solidFill>
                <a:latin typeface="Abadi" panose="020B0604020104020204" pitchFamily="34" charset="0"/>
              </a:rPr>
              <a:t>Neighbors</a:t>
            </a:r>
            <a:r>
              <a:rPr lang="en-GB" sz="2200" dirty="0">
                <a:solidFill>
                  <a:schemeClr val="accent3">
                    <a:lumMod val="25000"/>
                  </a:schemeClr>
                </a:solidFill>
                <a:latin typeface="Abadi" panose="020B0604020104020204" pitchFamily="34" charset="0"/>
              </a:rPr>
              <a:t>, were trained and evaluated to predict the success of Falcon 9 first stage landings.</a:t>
            </a:r>
          </a:p>
          <a:p>
            <a:pPr>
              <a:lnSpc>
                <a:spcPct val="100000"/>
              </a:lnSpc>
              <a:spcBef>
                <a:spcPts val="1400"/>
              </a:spcBef>
            </a:pPr>
            <a:r>
              <a:rPr lang="en-GB" sz="2200" b="1" dirty="0">
                <a:solidFill>
                  <a:schemeClr val="accent3">
                    <a:lumMod val="25000"/>
                  </a:schemeClr>
                </a:solidFill>
                <a:latin typeface="Abadi" panose="020B0604020104020204" pitchFamily="34" charset="0"/>
              </a:rPr>
              <a:t>Point 2: </a:t>
            </a:r>
            <a:r>
              <a:rPr lang="en-GB" sz="2200" dirty="0">
                <a:solidFill>
                  <a:schemeClr val="accent3">
                    <a:lumMod val="25000"/>
                  </a:schemeClr>
                </a:solidFill>
                <a:latin typeface="Abadi" panose="020B0604020104020204" pitchFamily="34" charset="0"/>
              </a:rPr>
              <a:t>Among these models, the Decision Tree classifier demonstrated the highest accuracy on the test dataset, achieving an accuracy rate of approximately 88.89%.</a:t>
            </a:r>
          </a:p>
          <a:p>
            <a:pPr>
              <a:lnSpc>
                <a:spcPct val="100000"/>
              </a:lnSpc>
              <a:spcBef>
                <a:spcPts val="1400"/>
              </a:spcBef>
            </a:pPr>
            <a:r>
              <a:rPr lang="en-GB" sz="2200" b="1" dirty="0">
                <a:solidFill>
                  <a:schemeClr val="accent3">
                    <a:lumMod val="25000"/>
                  </a:schemeClr>
                </a:solidFill>
                <a:latin typeface="Abadi" panose="020B0604020104020204" pitchFamily="34" charset="0"/>
              </a:rPr>
              <a:t>Point 3: </a:t>
            </a:r>
            <a:r>
              <a:rPr lang="en-GB" sz="2200" dirty="0">
                <a:solidFill>
                  <a:schemeClr val="accent3">
                    <a:lumMod val="25000"/>
                  </a:schemeClr>
                </a:solidFill>
                <a:latin typeface="Abadi" panose="020B0604020104020204" pitchFamily="34" charset="0"/>
              </a:rPr>
              <a:t>The confusion matrix analysis of the best-performing model (Decision Tree) revealed that it successfully identified most cases of both successful and unsuccessful landings, with only a small number of misclassifications.</a:t>
            </a:r>
          </a:p>
          <a:p>
            <a:pPr>
              <a:lnSpc>
                <a:spcPct val="100000"/>
              </a:lnSpc>
              <a:spcBef>
                <a:spcPts val="1400"/>
              </a:spcBef>
            </a:pPr>
            <a:r>
              <a:rPr lang="en-GB" sz="2200" b="1" dirty="0">
                <a:solidFill>
                  <a:schemeClr val="accent3">
                    <a:lumMod val="25000"/>
                  </a:schemeClr>
                </a:solidFill>
                <a:latin typeface="Abadi" panose="020B0604020104020204" pitchFamily="34" charset="0"/>
              </a:rPr>
              <a:t>Point 4: </a:t>
            </a:r>
            <a:r>
              <a:rPr lang="en-GB" sz="2200" dirty="0">
                <a:solidFill>
                  <a:schemeClr val="accent3">
                    <a:lumMod val="25000"/>
                  </a:schemeClr>
                </a:solidFill>
                <a:latin typeface="Abadi" panose="020B0604020104020204" pitchFamily="34" charset="0"/>
              </a:rPr>
              <a:t>The results indicate the potential for using machine learning to predict the outcome of Falcon 9 first stage landings, which could be valuable in optimizing launch operations and cost estimation for space missions.</a:t>
            </a:r>
          </a:p>
          <a:p>
            <a:pPr>
              <a:lnSpc>
                <a:spcPct val="100000"/>
              </a:lnSpc>
              <a:spcBef>
                <a:spcPts val="1400"/>
              </a:spcBef>
            </a:pPr>
            <a:r>
              <a:rPr lang="en-GB" sz="2200" b="1" dirty="0">
                <a:solidFill>
                  <a:schemeClr val="accent3">
                    <a:lumMod val="25000"/>
                  </a:schemeClr>
                </a:solidFill>
                <a:latin typeface="Abadi" panose="020B0604020104020204" pitchFamily="34" charset="0"/>
              </a:rPr>
              <a:t>Point 5: </a:t>
            </a:r>
            <a:r>
              <a:rPr lang="en-GB" sz="2200" dirty="0">
                <a:solidFill>
                  <a:schemeClr val="accent3">
                    <a:lumMod val="25000"/>
                  </a:schemeClr>
                </a:solidFill>
                <a:latin typeface="Abadi" panose="020B0604020104020204" pitchFamily="34" charset="0"/>
              </a:rPr>
              <a:t>Further research and refinement of machine learning models could enhance their predictive accuracy, ultimately contributing to the cost-efficiency and success rate of SpaceX missions.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Project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https://www.coursera.org/learn/applied-data-science-capstone/home/welcome</a:t>
            </a:r>
            <a:endParaRPr lang="ar-SY"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ar-SY"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0967"/>
            <a:ext cx="10515600" cy="4351338"/>
          </a:xfrm>
          <a:prstGeom prst="rect">
            <a:avLst/>
          </a:prstGeom>
        </p:spPr>
        <p:txBody>
          <a:bodyPr/>
          <a:lstStyle/>
          <a:p>
            <a:pPr>
              <a:lnSpc>
                <a:spcPct val="100000"/>
              </a:lnSpc>
              <a:spcBef>
                <a:spcPts val="1400"/>
              </a:spcBef>
            </a:pPr>
            <a:r>
              <a:rPr lang="en-GB" sz="2200" dirty="0">
                <a:solidFill>
                  <a:schemeClr val="accent3">
                    <a:lumMod val="25000"/>
                  </a:schemeClr>
                </a:solidFill>
                <a:latin typeface="Abadi" panose="020B0604020104020204" pitchFamily="34" charset="0"/>
              </a:rPr>
              <a:t>Initially, data acquisition commenced by utilizing the SpaceX API, a RESTful API, through the execution of a GET request directed at the SpaceX API endpoint. To streamline this process, a set of auxiliary functions were meticulously defined to facilitate the extraction of information from the launch data via identification numbers. Subsequently, rocket launch data was retrieved from the SpaceX API URL.</a:t>
            </a:r>
          </a:p>
          <a:p>
            <a:pPr>
              <a:lnSpc>
                <a:spcPct val="100000"/>
              </a:lnSpc>
              <a:spcBef>
                <a:spcPts val="1400"/>
              </a:spcBef>
            </a:pPr>
            <a:r>
              <a:rPr lang="en-GB" sz="2200" dirty="0">
                <a:solidFill>
                  <a:schemeClr val="accent3">
                    <a:lumMod val="25000"/>
                  </a:schemeClr>
                </a:solidFill>
                <a:latin typeface="Abadi" panose="020B0604020104020204" pitchFamily="34" charset="0"/>
              </a:rPr>
              <a:t>To enhance the uniformity of the requested data in JSON format, the SpaceX launch data underwent retrieval and parsing through a GET request. Subsequently, the response content was decoded, resulting in a JSON output, which was subsequently transformed into a Pandas data frame.</a:t>
            </a:r>
          </a:p>
          <a:p>
            <a:pPr>
              <a:lnSpc>
                <a:spcPct val="100000"/>
              </a:lnSpc>
              <a:spcBef>
                <a:spcPts val="1400"/>
              </a:spcBef>
            </a:pPr>
            <a:r>
              <a:rPr lang="en-GB" sz="2200" dirty="0">
                <a:solidFill>
                  <a:schemeClr val="accent3">
                    <a:lumMod val="25000"/>
                  </a:schemeClr>
                </a:solidFill>
                <a:latin typeface="Abadi" panose="020B0604020104020204" pitchFamily="34" charset="0"/>
              </a:rPr>
              <a:t>Additionally, a web scraping operation was conducted to compile historical Falcon 9 launch records from a Wikipedia page titled "List of Falcon 9 and Falcon Heavy launches." These launch records were embedded in HTML format on the Wikipedia page. By employing the </a:t>
            </a:r>
            <a:r>
              <a:rPr lang="en-GB" sz="2200" dirty="0" err="1">
                <a:solidFill>
                  <a:schemeClr val="accent3">
                    <a:lumMod val="25000"/>
                  </a:schemeClr>
                </a:solidFill>
                <a:latin typeface="Abadi" panose="020B0604020104020204" pitchFamily="34" charset="0"/>
              </a:rPr>
              <a:t>BeautifulSoup</a:t>
            </a:r>
            <a:r>
              <a:rPr lang="en-GB" sz="2200" dirty="0">
                <a:solidFill>
                  <a:schemeClr val="accent3">
                    <a:lumMod val="25000"/>
                  </a:schemeClr>
                </a:solidFill>
                <a:latin typeface="Abadi" panose="020B0604020104020204" pitchFamily="34" charset="0"/>
              </a:rPr>
              <a:t> and requests libraries, the Falcon 9 launch HTML table records were extracted, parsed, and subsequently converted into a Pandas data frame for further analysis.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5795509" y="1578554"/>
            <a:ext cx="6043840" cy="4479670"/>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92500" lnSpcReduction="10000"/>
          </a:bodyPr>
          <a:lstStyle/>
          <a:p>
            <a:r>
              <a:rPr lang="en-GB" sz="2400" dirty="0"/>
              <a:t>Start</a:t>
            </a:r>
            <a:endParaRPr lang="tr-TR" sz="2400" dirty="0"/>
          </a:p>
          <a:p>
            <a:r>
              <a:rPr lang="en-GB" sz="2400" b="0" i="0" dirty="0">
                <a:effectLst/>
                <a:latin typeface="Söhne Mono"/>
              </a:rPr>
              <a:t>Obtain SpaceX API Key </a:t>
            </a:r>
            <a:endParaRPr lang="tr-TR" sz="2400" b="0" i="0" dirty="0">
              <a:effectLst/>
              <a:latin typeface="Söhne Mono"/>
            </a:endParaRPr>
          </a:p>
          <a:p>
            <a:r>
              <a:rPr lang="en-GB" sz="2400" b="0" i="0" dirty="0">
                <a:effectLst/>
                <a:latin typeface="Söhne Mono"/>
              </a:rPr>
              <a:t>Initialize API Request</a:t>
            </a:r>
            <a:endParaRPr lang="tr-TR" sz="2400" dirty="0">
              <a:latin typeface="Söhne Mono"/>
            </a:endParaRPr>
          </a:p>
          <a:p>
            <a:pPr marL="0" indent="0">
              <a:buNone/>
            </a:pPr>
            <a:r>
              <a:rPr lang="tr-TR" sz="2400" dirty="0">
                <a:latin typeface="Söhne Mono"/>
              </a:rPr>
              <a:t>	-</a:t>
            </a:r>
            <a:r>
              <a:rPr lang="en-GB" sz="2400" b="0" i="0" dirty="0">
                <a:effectLst/>
                <a:latin typeface="Söhne Mono"/>
              </a:rPr>
              <a:t>Specify API Endpoint</a:t>
            </a:r>
            <a:endParaRPr lang="tr-TR" sz="2400" b="0" i="0" dirty="0">
              <a:effectLst/>
              <a:latin typeface="Söhne Mono"/>
            </a:endParaRPr>
          </a:p>
          <a:p>
            <a:pPr marL="0" indent="0">
              <a:buNone/>
            </a:pPr>
            <a:r>
              <a:rPr lang="tr-TR" sz="2400" dirty="0">
                <a:latin typeface="Söhne Mono"/>
              </a:rPr>
              <a:t>	-</a:t>
            </a:r>
            <a:r>
              <a:rPr lang="en-GB" sz="2400" b="0" i="0" dirty="0">
                <a:effectLst/>
                <a:latin typeface="Söhne Mono"/>
              </a:rPr>
              <a:t>Add API Key to Headers </a:t>
            </a:r>
            <a:endParaRPr lang="tr-TR" sz="2400" b="0" i="0" dirty="0">
              <a:effectLst/>
              <a:latin typeface="Söhne Mono"/>
            </a:endParaRPr>
          </a:p>
          <a:p>
            <a:pPr marL="0" indent="0">
              <a:buNone/>
            </a:pPr>
            <a:r>
              <a:rPr lang="tr-TR" sz="2400" dirty="0">
                <a:latin typeface="Söhne Mono"/>
              </a:rPr>
              <a:t>	-</a:t>
            </a:r>
            <a:r>
              <a:rPr lang="en-GB" sz="2400" b="0" i="0" dirty="0">
                <a:effectLst/>
                <a:latin typeface="Söhne Mono"/>
              </a:rPr>
              <a:t>Set Query Parameters </a:t>
            </a:r>
            <a:endParaRPr lang="tr-TR" sz="2400" b="0" i="0" dirty="0">
              <a:effectLst/>
              <a:latin typeface="Söhne Mono"/>
            </a:endParaRPr>
          </a:p>
          <a:p>
            <a:r>
              <a:rPr lang="en-GB" sz="2400" b="0" i="0" dirty="0">
                <a:effectLst/>
                <a:latin typeface="Söhne Mono"/>
              </a:rPr>
              <a:t>Send GET Request to SpaceX API</a:t>
            </a:r>
            <a:endParaRPr lang="tr-TR" sz="2400" b="0" i="0" dirty="0">
              <a:effectLst/>
              <a:latin typeface="Söhne Mono"/>
            </a:endParaRPr>
          </a:p>
          <a:p>
            <a:r>
              <a:rPr lang="en-GB" sz="2400" b="0" i="0" dirty="0">
                <a:effectLst/>
                <a:latin typeface="Söhne Mono"/>
              </a:rPr>
              <a:t>Check Response Status Code </a:t>
            </a:r>
            <a:endParaRPr lang="tr-TR" sz="2400" b="0" i="0" dirty="0">
              <a:effectLst/>
              <a:latin typeface="Söhne Mono"/>
            </a:endParaRPr>
          </a:p>
          <a:p>
            <a:r>
              <a:rPr lang="en-GB" sz="2400" b="0" i="0" dirty="0">
                <a:effectLst/>
                <a:latin typeface="Söhne Mono"/>
              </a:rPr>
              <a:t>Decode Response Content as JSON</a:t>
            </a:r>
            <a:endParaRPr lang="tr-TR" sz="2400" b="0" i="0" dirty="0">
              <a:effectLst/>
              <a:latin typeface="Söhne Mono"/>
            </a:endParaRPr>
          </a:p>
          <a:p>
            <a:r>
              <a:rPr lang="en-GB" sz="2400" b="0" i="0" dirty="0">
                <a:effectLst/>
                <a:latin typeface="Söhne Mono"/>
              </a:rPr>
              <a:t>Convert JSON to Pandas </a:t>
            </a:r>
            <a:r>
              <a:rPr lang="en-GB" sz="2400" b="0" i="0" dirty="0" err="1">
                <a:effectLst/>
                <a:latin typeface="Söhne Mono"/>
              </a:rPr>
              <a:t>DataFrame</a:t>
            </a:r>
            <a:endParaRPr lang="tr-TR" sz="2400" b="0" i="0" dirty="0">
              <a:effectLst/>
              <a:latin typeface="Söhne Mono"/>
            </a:endParaRPr>
          </a:p>
          <a:p>
            <a:r>
              <a:rPr lang="en-GB" sz="2400" b="0" i="0" dirty="0">
                <a:effectLst/>
                <a:latin typeface="Söhne Mono"/>
              </a:rPr>
              <a:t>Export the </a:t>
            </a:r>
            <a:r>
              <a:rPr lang="en-GB" sz="2400" b="0" i="0" dirty="0" err="1">
                <a:effectLst/>
                <a:latin typeface="Söhne Mono"/>
              </a:rPr>
              <a:t>dataframe</a:t>
            </a:r>
            <a:r>
              <a:rPr lang="en-GB" sz="2400" b="0" i="0" dirty="0">
                <a:effectLst/>
                <a:latin typeface="Söhne Mono"/>
              </a:rPr>
              <a:t> to a CSV file</a:t>
            </a:r>
            <a:endParaRPr lang="tr-TR" sz="1000" b="0" i="0" dirty="0">
              <a:effectLst/>
              <a:latin typeface="Söhne Mono"/>
            </a:endParaRPr>
          </a:p>
          <a:p>
            <a:pPr marL="0" indent="0">
              <a:buNone/>
            </a:pPr>
            <a:endParaRPr lang="en-US" sz="1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 Placeholder 2">
            <a:extLst>
              <a:ext uri="{FF2B5EF4-FFF2-40B4-BE49-F238E27FC236}">
                <a16:creationId xmlns:a16="http://schemas.microsoft.com/office/drawing/2014/main" id="{12F1CE4B-920C-B168-38FF-7F4F1D577FCB}"/>
              </a:ext>
            </a:extLst>
          </p:cNvPr>
          <p:cNvSpPr txBox="1">
            <a:spLocks/>
          </p:cNvSpPr>
          <p:nvPr/>
        </p:nvSpPr>
        <p:spPr>
          <a:xfrm>
            <a:off x="526823" y="1701378"/>
            <a:ext cx="4353909" cy="330463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GB" sz="2000" dirty="0"/>
              <a:t>To collect data for predicting the successful landing of SpaceX Falcon 9 first stages, we follow a structured process using SpaceX's REST API. This involves API initialization, sending GET requests, handling responses, and converting data into a usable format. The following flowchart illustrates this step-by-step data collection journey.</a:t>
            </a:r>
            <a:endParaRPr lang="en-US" sz="2000" dirty="0"/>
          </a:p>
        </p:txBody>
      </p:sp>
      <p:sp>
        <p:nvSpPr>
          <p:cNvPr id="8" name="TextBox 7">
            <a:extLst>
              <a:ext uri="{FF2B5EF4-FFF2-40B4-BE49-F238E27FC236}">
                <a16:creationId xmlns:a16="http://schemas.microsoft.com/office/drawing/2014/main" id="{4EF2BD8C-2FB6-B0C0-81C4-502C2608CFC0}"/>
              </a:ext>
            </a:extLst>
          </p:cNvPr>
          <p:cNvSpPr txBox="1"/>
          <p:nvPr/>
        </p:nvSpPr>
        <p:spPr>
          <a:xfrm>
            <a:off x="526823" y="5435026"/>
            <a:ext cx="4709206"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3"/>
              </a:rPr>
              <a:t>Data Collection SpaceX API</a:t>
            </a:r>
            <a:endParaRPr lang="en-GB" b="1"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 Placeholder 2">
            <a:extLst>
              <a:ext uri="{FF2B5EF4-FFF2-40B4-BE49-F238E27FC236}">
                <a16:creationId xmlns:a16="http://schemas.microsoft.com/office/drawing/2014/main" id="{CCE0808C-2A9E-F239-580F-2545349B38FA}"/>
              </a:ext>
            </a:extLst>
          </p:cNvPr>
          <p:cNvSpPr txBox="1">
            <a:spLocks/>
          </p:cNvSpPr>
          <p:nvPr/>
        </p:nvSpPr>
        <p:spPr>
          <a:xfrm>
            <a:off x="5880097" y="1467963"/>
            <a:ext cx="6183084" cy="515982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900" dirty="0"/>
              <a:t>Start</a:t>
            </a:r>
            <a:endParaRPr lang="tr-TR" sz="1900" dirty="0"/>
          </a:p>
          <a:p>
            <a:r>
              <a:rPr lang="en-GB" sz="1900" b="0" i="0" dirty="0">
                <a:effectLst/>
              </a:rPr>
              <a:t>Request the Falcon9 Launch Wiki page from its URL</a:t>
            </a:r>
            <a:endParaRPr lang="ar-EG" sz="1900" b="0" i="0" dirty="0">
              <a:effectLst/>
            </a:endParaRPr>
          </a:p>
          <a:p>
            <a:pPr marL="0" indent="0">
              <a:buFont typeface="Arial" panose="020B0604020202020204" pitchFamily="34" charset="0"/>
              <a:buNone/>
            </a:pPr>
            <a:r>
              <a:rPr lang="tr-TR" sz="1900" dirty="0"/>
              <a:t>	-</a:t>
            </a:r>
            <a:r>
              <a:rPr lang="en-GB" sz="1900" b="0" i="0" dirty="0">
                <a:effectLst/>
              </a:rPr>
              <a:t>Perform an HTTP GET request to fetch the Wikipedia page</a:t>
            </a:r>
            <a:endParaRPr lang="ar-EG" sz="1900" b="0" i="0" dirty="0">
              <a:effectLst/>
            </a:endParaRPr>
          </a:p>
          <a:p>
            <a:pPr marL="0" indent="0">
              <a:buFont typeface="Arial" panose="020B0604020202020204" pitchFamily="34" charset="0"/>
              <a:buNone/>
            </a:pPr>
            <a:r>
              <a:rPr lang="tr-TR" sz="1900" dirty="0"/>
              <a:t>	-</a:t>
            </a:r>
            <a:r>
              <a:rPr lang="en-GB" sz="1900" b="0" i="0" dirty="0">
                <a:effectLst/>
              </a:rPr>
              <a:t>Create a </a:t>
            </a:r>
            <a:r>
              <a:rPr lang="en-GB" sz="1900" b="0" i="0" dirty="0" err="1">
                <a:effectLst/>
              </a:rPr>
              <a:t>BeautifulSoup</a:t>
            </a:r>
            <a:r>
              <a:rPr lang="en-GB" sz="1900" b="0" i="0" dirty="0">
                <a:effectLst/>
              </a:rPr>
              <a:t> object from the HTML response</a:t>
            </a:r>
            <a:endParaRPr lang="tr-TR" sz="1900" dirty="0"/>
          </a:p>
          <a:p>
            <a:pPr marL="0" indent="0">
              <a:buFont typeface="Arial" panose="020B0604020202020204" pitchFamily="34" charset="0"/>
              <a:buNone/>
            </a:pPr>
            <a:r>
              <a:rPr lang="tr-TR" sz="1900" dirty="0"/>
              <a:t>	-</a:t>
            </a:r>
            <a:r>
              <a:rPr lang="en-GB" sz="1900" dirty="0"/>
              <a:t>Verify if the </a:t>
            </a:r>
            <a:r>
              <a:rPr lang="en-GB" sz="1900" dirty="0" err="1"/>
              <a:t>BeautifulSoup</a:t>
            </a:r>
            <a:r>
              <a:rPr lang="en-GB" sz="1900" dirty="0"/>
              <a:t> object was created properly</a:t>
            </a:r>
            <a:endParaRPr lang="ar-EG" sz="1900" dirty="0"/>
          </a:p>
          <a:p>
            <a:r>
              <a:rPr lang="en-GB" sz="1900" dirty="0"/>
              <a:t>Extract all column/variable names from the HTML table header</a:t>
            </a:r>
            <a:endParaRPr lang="ar-EG" sz="1900" dirty="0"/>
          </a:p>
          <a:p>
            <a:pPr marL="0" indent="0">
              <a:buFont typeface="Arial" panose="020B0604020202020204" pitchFamily="34" charset="0"/>
              <a:buNone/>
            </a:pPr>
            <a:r>
              <a:rPr lang="tr-TR" sz="1900" dirty="0"/>
              <a:t>	-</a:t>
            </a:r>
            <a:r>
              <a:rPr lang="en-GB" sz="1900" b="0" i="0" dirty="0">
                <a:effectLst/>
              </a:rPr>
              <a:t>Find all tables on the Wikipedia page</a:t>
            </a:r>
            <a:endParaRPr lang="ar-EG" sz="1900" b="0" i="0" dirty="0">
              <a:effectLst/>
            </a:endParaRPr>
          </a:p>
          <a:p>
            <a:pPr marL="0" indent="0">
              <a:buFont typeface="Arial" panose="020B0604020202020204" pitchFamily="34" charset="0"/>
              <a:buNone/>
            </a:pPr>
            <a:r>
              <a:rPr lang="tr-TR" sz="1900" dirty="0"/>
              <a:t>	-</a:t>
            </a:r>
            <a:r>
              <a:rPr lang="en-GB" sz="1900" b="0" i="0" dirty="0">
                <a:effectLst/>
              </a:rPr>
              <a:t>Identify the target table containing launch records</a:t>
            </a:r>
            <a:endParaRPr lang="ar-EG" sz="1900" b="0" i="0" dirty="0">
              <a:effectLst/>
            </a:endParaRPr>
          </a:p>
          <a:p>
            <a:pPr marL="0" indent="0">
              <a:buFont typeface="Arial" panose="020B0604020202020204" pitchFamily="34" charset="0"/>
              <a:buNone/>
            </a:pPr>
            <a:r>
              <a:rPr lang="tr-TR" sz="1900" dirty="0"/>
              <a:t>	-</a:t>
            </a:r>
            <a:r>
              <a:rPr lang="en-GB" sz="1900" dirty="0"/>
              <a:t>Extract column names from the table header</a:t>
            </a:r>
            <a:endParaRPr lang="ar-EG" sz="1900" dirty="0"/>
          </a:p>
          <a:p>
            <a:r>
              <a:rPr lang="en-GB" sz="1900" dirty="0"/>
              <a:t>Create a data frame by parsing the launch HTML tables</a:t>
            </a:r>
            <a:endParaRPr lang="ar-EG" sz="1900" dirty="0"/>
          </a:p>
          <a:p>
            <a:pPr marL="0" indent="0">
              <a:buFont typeface="Arial" panose="020B0604020202020204" pitchFamily="34" charset="0"/>
              <a:buNone/>
            </a:pPr>
            <a:r>
              <a:rPr lang="ar-EG" sz="1900" dirty="0"/>
              <a:t>	-</a:t>
            </a:r>
            <a:r>
              <a:rPr lang="en-GB" sz="1900" dirty="0"/>
              <a:t>Initialize an empty dictionary with column names</a:t>
            </a:r>
            <a:endParaRPr lang="ar-EG" sz="1900" dirty="0"/>
          </a:p>
          <a:p>
            <a:pPr marL="0" indent="0">
              <a:buFont typeface="Arial" panose="020B0604020202020204" pitchFamily="34" charset="0"/>
              <a:buNone/>
            </a:pPr>
            <a:r>
              <a:rPr lang="ar-EG" sz="1900" b="0" i="0" dirty="0">
                <a:effectLst/>
              </a:rPr>
              <a:t>	-</a:t>
            </a:r>
            <a:r>
              <a:rPr lang="en-GB" sz="1900" b="0" i="0" dirty="0">
                <a:effectLst/>
              </a:rPr>
              <a:t>Fill the dictionary with launch records from table rows</a:t>
            </a:r>
            <a:endParaRPr lang="ar-EG" sz="1900" b="0" i="0" dirty="0">
              <a:effectLst/>
            </a:endParaRPr>
          </a:p>
          <a:p>
            <a:pPr marL="0" indent="0">
              <a:buFont typeface="Arial" panose="020B0604020202020204" pitchFamily="34" charset="0"/>
              <a:buNone/>
            </a:pPr>
            <a:r>
              <a:rPr lang="ar-EG" sz="1900" b="0" i="0" dirty="0">
                <a:effectLst/>
              </a:rPr>
              <a:t>	-</a:t>
            </a:r>
            <a:r>
              <a:rPr lang="en-GB" sz="1900" b="0" i="0" dirty="0">
                <a:effectLst/>
              </a:rPr>
              <a:t>Extract flight number, date, time, booster version, etc.</a:t>
            </a:r>
            <a:endParaRPr lang="ar-EG" sz="1900" b="0" i="0" dirty="0">
              <a:effectLst/>
            </a:endParaRPr>
          </a:p>
          <a:p>
            <a:pPr marL="0" indent="0">
              <a:buFont typeface="Arial" panose="020B0604020202020204" pitchFamily="34" charset="0"/>
              <a:buNone/>
            </a:pPr>
            <a:r>
              <a:rPr lang="ar-EG" sz="1900" b="0" i="0" dirty="0">
                <a:effectLst/>
              </a:rPr>
              <a:t>	-</a:t>
            </a:r>
            <a:r>
              <a:rPr lang="en-GB" sz="1900" b="0" i="0" dirty="0">
                <a:effectLst/>
              </a:rPr>
              <a:t>Create a Pandas </a:t>
            </a:r>
            <a:r>
              <a:rPr lang="en-GB" sz="1900" b="0" i="0" dirty="0" err="1">
                <a:effectLst/>
              </a:rPr>
              <a:t>dataframe</a:t>
            </a:r>
            <a:r>
              <a:rPr lang="en-GB" sz="1900" b="0" i="0" dirty="0">
                <a:effectLst/>
              </a:rPr>
              <a:t> from the dictionary</a:t>
            </a:r>
            <a:endParaRPr lang="ar-EG" sz="1900" b="0" i="0" dirty="0">
              <a:effectLst/>
            </a:endParaRPr>
          </a:p>
          <a:p>
            <a:pPr marL="0" indent="0">
              <a:buFont typeface="Arial" panose="020B0604020202020204" pitchFamily="34" charset="0"/>
              <a:buNone/>
            </a:pPr>
            <a:r>
              <a:rPr lang="ar-EG" sz="1900" dirty="0"/>
              <a:t>	-</a:t>
            </a:r>
            <a:r>
              <a:rPr lang="en-GB" sz="1900" dirty="0"/>
              <a:t>Export the </a:t>
            </a:r>
            <a:r>
              <a:rPr lang="en-GB" sz="1900" dirty="0" err="1"/>
              <a:t>dataframe</a:t>
            </a:r>
            <a:r>
              <a:rPr lang="en-GB" sz="1900" dirty="0"/>
              <a:t> to a CSV file</a:t>
            </a:r>
            <a:endParaRPr lang="tr-TR" sz="1900" dirty="0"/>
          </a:p>
          <a:p>
            <a:pPr marL="0" indent="0">
              <a:buFont typeface="Arial" panose="020B0604020202020204" pitchFamily="34" charset="0"/>
              <a:buNone/>
            </a:pPr>
            <a:endParaRPr lang="en-US" sz="1000" dirty="0"/>
          </a:p>
        </p:txBody>
      </p:sp>
      <p:sp>
        <p:nvSpPr>
          <p:cNvPr id="7" name="Text Placeholder 2">
            <a:extLst>
              <a:ext uri="{FF2B5EF4-FFF2-40B4-BE49-F238E27FC236}">
                <a16:creationId xmlns:a16="http://schemas.microsoft.com/office/drawing/2014/main" id="{163455A6-0875-0BFA-AF07-985412C3E82A}"/>
              </a:ext>
            </a:extLst>
          </p:cNvPr>
          <p:cNvSpPr txBox="1">
            <a:spLocks/>
          </p:cNvSpPr>
          <p:nvPr/>
        </p:nvSpPr>
        <p:spPr>
          <a:xfrm>
            <a:off x="283030" y="1467963"/>
            <a:ext cx="5597067" cy="401307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dirty="0"/>
              <a:t>In this Stage, we will perform web scraping to collect historical launch records of Falcon 9 rockets from a Wikipedia page titled "List of Falcon 9 and Falcon Heavy launches." Our objective is to extract data such as flight numbers, dates, launch sites, payloads, payload masses, orbits, customers, launch outcomes, booster versions, booster landing status, and more.</a:t>
            </a:r>
          </a:p>
          <a:p>
            <a:pPr marL="0" indent="0">
              <a:buFont typeface="Arial" panose="020B0604020202020204" pitchFamily="34" charset="0"/>
              <a:buNone/>
            </a:pPr>
            <a:r>
              <a:rPr lang="en-GB" sz="1800" dirty="0"/>
              <a:t>To accomplish this, we will utilize Python packages like </a:t>
            </a:r>
            <a:r>
              <a:rPr lang="en-GB" sz="1800" dirty="0" err="1"/>
              <a:t>BeautifulSoup</a:t>
            </a:r>
            <a:r>
              <a:rPr lang="en-GB" sz="1800" dirty="0"/>
              <a:t> and requests to parse the HTML content of the Wikipedia page, extract relevant information from HTML tables, and convert it into a Pandas data frame. The collected data will be used for further analysis and prediction.</a:t>
            </a:r>
          </a:p>
          <a:p>
            <a:pPr marL="0" indent="0">
              <a:buFont typeface="Arial" panose="020B0604020202020204" pitchFamily="34" charset="0"/>
              <a:buNone/>
            </a:pPr>
            <a:endParaRPr lang="en-GB" sz="1800" dirty="0"/>
          </a:p>
          <a:p>
            <a:pPr marL="0" indent="0">
              <a:buFont typeface="Arial" panose="020B0604020202020204" pitchFamily="34" charset="0"/>
              <a:buNone/>
            </a:pPr>
            <a:r>
              <a:rPr lang="en-GB" sz="1800" dirty="0"/>
              <a:t>Now, let's proceed with the flowchart illustrating the web scraping process.</a:t>
            </a:r>
            <a:endParaRPr lang="en-US" sz="1800" dirty="0"/>
          </a:p>
        </p:txBody>
      </p:sp>
      <p:sp>
        <p:nvSpPr>
          <p:cNvPr id="8" name="TextBox 7">
            <a:extLst>
              <a:ext uri="{FF2B5EF4-FFF2-40B4-BE49-F238E27FC236}">
                <a16:creationId xmlns:a16="http://schemas.microsoft.com/office/drawing/2014/main" id="{17BE3076-F19D-6757-9BAA-259A5AE7F71B}"/>
              </a:ext>
            </a:extLst>
          </p:cNvPr>
          <p:cNvSpPr txBox="1"/>
          <p:nvPr/>
        </p:nvSpPr>
        <p:spPr>
          <a:xfrm>
            <a:off x="283030" y="6020951"/>
            <a:ext cx="3897086" cy="369332"/>
          </a:xfrm>
          <a:prstGeom prst="rect">
            <a:avLst/>
          </a:prstGeom>
          <a:noFill/>
        </p:spPr>
        <p:txBody>
          <a:bodyPr wrap="square">
            <a:spAutoFit/>
          </a:bodyPr>
          <a:lstStyle/>
          <a:p>
            <a:r>
              <a:rPr lang="en-US" sz="1800" b="1" dirty="0">
                <a:solidFill>
                  <a:schemeClr val="accent3">
                    <a:lumMod val="25000"/>
                  </a:schemeClr>
                </a:solidFill>
                <a:latin typeface="Microsoft JhengHei" panose="020B0604030504040204" charset="-120"/>
                <a:ea typeface="Microsoft JhengHei" panose="020B0604030504040204" charset="-120"/>
              </a:rPr>
              <a:t>GitHub URL</a:t>
            </a:r>
            <a:r>
              <a:rPr lang="en-ZA" altLang="en-US" sz="1800" b="1" dirty="0">
                <a:solidFill>
                  <a:schemeClr val="accent3">
                    <a:lumMod val="25000"/>
                  </a:schemeClr>
                </a:solidFill>
                <a:latin typeface="Microsoft JhengHei" panose="020B0604030504040204" charset="-120"/>
                <a:ea typeface="Microsoft JhengHei" panose="020B0604030504040204" charset="-120"/>
              </a:rPr>
              <a:t>: </a:t>
            </a:r>
            <a:r>
              <a:rPr lang="en-US" dirty="0">
                <a:solidFill>
                  <a:srgbClr val="0B49CB"/>
                </a:solidFill>
                <a:latin typeface="Abadi"/>
                <a:hlinkClick r:id="rId3"/>
              </a:rPr>
              <a:t>Web Scraping</a:t>
            </a:r>
            <a:endParaRPr lang="en-GB" b="1"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purl.org/dc/elements/1.1/"/>
    <ds:schemaRef ds:uri="http://schemas.microsoft.com/office/infopath/2007/PartnerControls"/>
    <ds:schemaRef ds:uri="155be751-a274-42e8-93fb-f39d3b9bccc8"/>
    <ds:schemaRef ds:uri="http://schemas.microsoft.com/office/2006/documentManagement/types"/>
    <ds:schemaRef ds:uri="f80a141d-92ca-4d3d-9308-f7e7b1d44ce8"/>
    <ds:schemaRef ds:uri="http://purl.org/dc/dcmitype/"/>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757</TotalTime>
  <Words>3748</Words>
  <Application>Microsoft Office PowerPoint</Application>
  <PresentationFormat>Widescreen</PresentationFormat>
  <Paragraphs>297</Paragraphs>
  <Slides>47</Slides>
  <Notes>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47</vt:i4>
      </vt:variant>
    </vt:vector>
  </HeadingPairs>
  <TitlesOfParts>
    <vt:vector size="57" baseType="lpstr">
      <vt:lpstr>Microsoft JhengHei</vt:lpstr>
      <vt:lpstr>Abadi</vt:lpstr>
      <vt:lpstr>Arial</vt:lpstr>
      <vt:lpstr>Calibri</vt:lpstr>
      <vt:lpstr>Calibri Light</vt:lpstr>
      <vt:lpstr>IBM Plex Mono SemiBold</vt:lpstr>
      <vt:lpstr>IBM Plex Mono Text</vt:lpstr>
      <vt:lpstr>Söhne</vt:lpstr>
      <vt:lpstr>Söhne Mono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Mohammad Aljelo/NuDay</cp:lastModifiedBy>
  <cp:revision>203</cp:revision>
  <cp:lastPrinted>2023-09-28T14:12:12Z</cp:lastPrinted>
  <dcterms:created xsi:type="dcterms:W3CDTF">2021-04-29T18:58:34Z</dcterms:created>
  <dcterms:modified xsi:type="dcterms:W3CDTF">2023-09-28T14:12:19Z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